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6" r:id="rId3"/>
    <p:sldId id="280" r:id="rId4"/>
    <p:sldId id="279" r:id="rId5"/>
    <p:sldId id="257" r:id="rId6"/>
    <p:sldId id="281" r:id="rId7"/>
    <p:sldId id="287" r:id="rId8"/>
    <p:sldId id="288" r:id="rId9"/>
    <p:sldId id="282" r:id="rId10"/>
    <p:sldId id="290" r:id="rId11"/>
    <p:sldId id="289" r:id="rId12"/>
    <p:sldId id="292" r:id="rId13"/>
    <p:sldId id="291" r:id="rId14"/>
    <p:sldId id="294" r:id="rId15"/>
    <p:sldId id="284" r:id="rId16"/>
    <p:sldId id="295" r:id="rId17"/>
    <p:sldId id="283" r:id="rId18"/>
    <p:sldId id="296" r:id="rId19"/>
    <p:sldId id="293" r:id="rId20"/>
    <p:sldId id="285" r:id="rId21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DCD"/>
    <a:srgbClr val="B3D3EA"/>
    <a:srgbClr val="80B5DC"/>
    <a:srgbClr val="009BD2"/>
    <a:srgbClr val="096713"/>
    <a:srgbClr val="FFFF66"/>
    <a:srgbClr val="FFFF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11" autoAdjust="0"/>
    <p:restoredTop sz="95520" autoAdjust="0"/>
  </p:normalViewPr>
  <p:slideViewPr>
    <p:cSldViewPr>
      <p:cViewPr>
        <p:scale>
          <a:sx n="60" d="100"/>
          <a:sy n="60" d="100"/>
        </p:scale>
        <p:origin x="-1764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C6DAEB-3127-4F02-B759-835D30ACC06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6D58A6-9233-4C18-BE92-1663CB922ECE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10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11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12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13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14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15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16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17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18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19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6D58A6-9233-4C18-BE92-1663CB922ECE}" type="slidenum">
              <a:rPr lang="en-US"/>
              <a:pPr/>
              <a:t>2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20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5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7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5C98-D9FA-433F-A15C-47210B44C34C}" type="slidenum">
              <a:rPr lang="en-US"/>
              <a:pPr/>
              <a:t>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45CFE-330F-4996-86BF-4BC998C6F85F}" type="slidenum">
              <a:rPr lang="en-US"/>
              <a:pPr/>
              <a:t>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3352800"/>
            <a:ext cx="7086600" cy="70485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978275"/>
            <a:ext cx="7086600" cy="441325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24650" y="274638"/>
            <a:ext cx="2114550" cy="6354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274638"/>
            <a:ext cx="6191250" cy="6354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143000"/>
            <a:ext cx="3848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91100" y="1143000"/>
            <a:ext cx="38481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74638"/>
            <a:ext cx="8458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143000"/>
            <a:ext cx="7848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2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3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3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3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3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3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mam4.ru/media/upload/user/6016/fb/image_DydIdn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4714908" cy="340062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85852" y="142852"/>
            <a:ext cx="7086600" cy="7048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071538" y="2143116"/>
            <a:ext cx="7086600" cy="441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4400" b="1" dirty="0" smtClean="0">
                <a:solidFill>
                  <a:srgbClr val="FF0000"/>
                </a:solidFill>
                <a:latin typeface="+mj-lt"/>
              </a:rPr>
              <a:t>Тема: «</a:t>
            </a:r>
            <a:r>
              <a:rPr lang="ru-RU" sz="4400" b="1" dirty="0" err="1" smtClean="0">
                <a:solidFill>
                  <a:srgbClr val="FF0000"/>
                </a:solidFill>
                <a:latin typeface="+mj-lt"/>
              </a:rPr>
              <a:t>Изоэкология</a:t>
            </a:r>
            <a:r>
              <a:rPr lang="ru-RU" sz="4400" b="1" dirty="0" smtClean="0">
                <a:solidFill>
                  <a:srgbClr val="FF0000"/>
                </a:solidFill>
                <a:latin typeface="+mj-lt"/>
              </a:rPr>
              <a:t>» как один из видов детского </a:t>
            </a:r>
            <a:r>
              <a:rPr lang="ru-RU" sz="4400" b="1" dirty="0" smtClean="0">
                <a:solidFill>
                  <a:srgbClr val="FF0000"/>
                </a:solidFill>
                <a:latin typeface="+mj-lt"/>
              </a:rPr>
              <a:t>творчества</a:t>
            </a:r>
            <a:r>
              <a:rPr lang="ru-RU" sz="4400" b="1" dirty="0" smtClean="0">
                <a:solidFill>
                  <a:srgbClr val="FF0000"/>
                </a:solidFill>
                <a:latin typeface="+mj-lt"/>
              </a:rPr>
              <a:t>»</a:t>
            </a:r>
            <a:endParaRPr lang="ru-RU" sz="4400" dirty="0" smtClean="0">
              <a:solidFill>
                <a:srgbClr val="FF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714348" y="214290"/>
            <a:ext cx="8143932" cy="1071570"/>
          </a:xfrm>
          <a:prstGeom prst="roundRect">
            <a:avLst/>
          </a:prstGeom>
          <a:solidFill>
            <a:srgbClr val="78AD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Муниципальное образование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+mj-lt"/>
              </a:rPr>
              <a:t>Приморско-Ахтарский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+mj-lt"/>
              </a:rPr>
              <a:t> район</a:t>
            </a:r>
            <a:endParaRPr kumimoji="0" lang="ru-RU" sz="3200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</p:txBody>
      </p:sp>
      <p:pic>
        <p:nvPicPr>
          <p:cNvPr id="6" name="Содержимое 3" descr="primorsko_ahtarskii_rayon_coa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85720" y="142852"/>
            <a:ext cx="1071562" cy="134937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500562" y="3714752"/>
            <a:ext cx="4800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Воспитатель </a:t>
            </a:r>
            <a:r>
              <a:rPr lang="ru-RU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– Скакун В.В.</a:t>
            </a:r>
            <a:r>
              <a:rPr lang="ru-RU" sz="5400" b="1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214282" y="5286388"/>
            <a:ext cx="7929650" cy="1285860"/>
          </a:xfrm>
          <a:prstGeom prst="roundRect">
            <a:avLst/>
          </a:prstGeom>
          <a:solidFill>
            <a:srgbClr val="78ADC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Муниципальное бюджетное дошкольное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latin typeface="+mj-lt"/>
              </a:rPr>
              <a:t>о</a:t>
            </a:r>
            <a:r>
              <a:rPr kumimoji="0" lang="ru-RU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бразовательное учреждение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детский сад №18 «Солнышко»</a:t>
            </a:r>
            <a:r>
              <a:rPr kumimoji="0" lang="ru-RU" b="0" i="0" u="none" strike="noStrike" cap="none" normalizeH="0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/>
                <a:latin typeface="+mj-lt"/>
              </a:rPr>
              <a:t> </a:t>
            </a:r>
            <a:endParaRPr kumimoji="0" lang="ru-RU" b="0" i="0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/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5178816"/>
            <a:ext cx="1347774" cy="151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endParaRPr lang="en-US" sz="3200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143108" y="285728"/>
            <a:ext cx="6643734" cy="85725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charset="0"/>
              </a:rPr>
              <a:t>Пальчики-палитра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860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051" name="Picture 3" descr="C:\Users\User\Desktop\семинар Краснодар\фото\ИЗО\DSC05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6190"/>
            <a:ext cx="2640104" cy="1980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714348" y="6072206"/>
            <a:ext cx="2286016" cy="35719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«Калина зимой»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1357298"/>
            <a:ext cx="2985577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5143504" y="3357562"/>
            <a:ext cx="264320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«Одуванчики в траве»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9459" name="Picture 3" descr="http://crazymama.ru/images/foto/51/5181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1428736"/>
            <a:ext cx="2071702" cy="18520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9461" name="Picture 5" descr="http://www.svadbuzz.ru/sites/default/files/imagecache/photo-big/users/1/photo/2016/92/Tz5UMkPFD3s.jpg"/>
          <p:cNvPicPr>
            <a:picLocks noChangeAspect="1" noChangeArrowheads="1"/>
          </p:cNvPicPr>
          <p:nvPr/>
        </p:nvPicPr>
        <p:blipFill>
          <a:blip r:embed="rId8"/>
          <a:srcRect t="3125" r="7352"/>
          <a:stretch>
            <a:fillRect/>
          </a:stretch>
        </p:blipFill>
        <p:spPr bwMode="auto">
          <a:xfrm>
            <a:off x="3214678" y="3786190"/>
            <a:ext cx="1928826" cy="284729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9463" name="Picture 7" descr="http://900igr.net/up/datas/210770/005.jpg"/>
          <p:cNvPicPr>
            <a:picLocks noChangeAspect="1" noChangeArrowheads="1"/>
          </p:cNvPicPr>
          <p:nvPr/>
        </p:nvPicPr>
        <p:blipFill>
          <a:blip r:embed="rId9"/>
          <a:srcRect l="2986" t="55277" r="54045" b="3056"/>
          <a:stretch>
            <a:fillRect/>
          </a:stretch>
        </p:blipFill>
        <p:spPr bwMode="auto">
          <a:xfrm>
            <a:off x="5786446" y="4071942"/>
            <a:ext cx="2722500" cy="1980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Скругленный прямоугольник 14"/>
          <p:cNvSpPr/>
          <p:nvPr/>
        </p:nvSpPr>
        <p:spPr bwMode="auto">
          <a:xfrm>
            <a:off x="6143636" y="6143644"/>
            <a:ext cx="2286016" cy="35719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«Кап, кап, кап…»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3643306" y="6500810"/>
            <a:ext cx="2286016" cy="35719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«Дерево под окном»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234360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285852" y="214290"/>
            <a:ext cx="6643734" cy="85725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Рисование ладошкой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3074" name="Picture 2" descr="C:\Users\User\Desktop\семинар Краснодар\фото\ИЗО\IMG_56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28596" y="4086190"/>
            <a:ext cx="2400000" cy="180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5" name="Picture 3" descr="C:\Users\User\Desktop\семинар Краснодар\фото\ИЗО\IMG_56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285860"/>
            <a:ext cx="2640000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77" name="Picture 5" descr="http://www.detsad179.ru/images/IMG_26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19" y="1285859"/>
            <a:ext cx="2968678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6" cstate="print"/>
          <a:srcRect l="6296" t="10824" r="16050"/>
          <a:stretch>
            <a:fillRect/>
          </a:stretch>
        </p:blipFill>
        <p:spPr bwMode="auto">
          <a:xfrm>
            <a:off x="6286512" y="1357298"/>
            <a:ext cx="2659480" cy="177655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7411" name="Picture 3" descr="https://avatars.mds.yandex.net/get-pdb/199965/2f44a263-3c08-486c-9684-04dc81227b9c/s1200?webp=fals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12" y="4071942"/>
            <a:ext cx="2639999" cy="1980000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 bwMode="auto">
          <a:xfrm>
            <a:off x="3428992" y="3357562"/>
            <a:ext cx="264320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«Маленький ёжик»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6286512" y="3357562"/>
            <a:ext cx="264320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«Рыбка»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85720" y="6215082"/>
            <a:ext cx="192882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«Осень»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286512" y="6215082"/>
            <a:ext cx="264320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«Цветы для мамы»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413" name="Picture 5" descr="http://900igr.net/up/datas/175615/009.jpg"/>
          <p:cNvPicPr>
            <a:picLocks noChangeAspect="1" noChangeArrowheads="1"/>
          </p:cNvPicPr>
          <p:nvPr/>
        </p:nvPicPr>
        <p:blipFill>
          <a:blip r:embed="rId8"/>
          <a:srcRect t="33333" r="50000"/>
          <a:stretch>
            <a:fillRect/>
          </a:stretch>
        </p:blipFill>
        <p:spPr bwMode="auto">
          <a:xfrm>
            <a:off x="3000364" y="3929066"/>
            <a:ext cx="2286016" cy="228602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Скругленный прямоугольник 13"/>
          <p:cNvSpPr/>
          <p:nvPr/>
        </p:nvSpPr>
        <p:spPr bwMode="auto">
          <a:xfrm>
            <a:off x="3071802" y="6215082"/>
            <a:ext cx="2214578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«Светит солнышко»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1670" y="3286124"/>
            <a:ext cx="6934200" cy="190974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l">
              <a:buNone/>
            </a:pPr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</a:p>
          <a:p>
            <a:pPr lvl="1">
              <a:lnSpc>
                <a:spcPct val="80000"/>
              </a:lnSpc>
              <a:buNone/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215238" cy="928694"/>
          </a:xfrm>
        </p:spPr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endParaRPr lang="en-US" sz="3200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143108" y="285728"/>
            <a:ext cx="6643734" cy="85725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Оттиск печатками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4099" name="Picture 3" descr="C:\Users\User\Desktop\семинар Краснодар\фото\ИЗО\IMG_3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85860"/>
            <a:ext cx="2640000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1" name="Picture 5" descr="C:\Users\User\Desktop\семинар Краснодар\фото\ИЗО\IMG_36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3380"/>
            <a:ext cx="2640000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5" name="Picture 9" descr="https://i.ytimg.com/vi/kPASC-HmLz0/hqdefault.jpg"/>
          <p:cNvPicPr>
            <a:picLocks noChangeAspect="1" noChangeArrowheads="1"/>
          </p:cNvPicPr>
          <p:nvPr/>
        </p:nvPicPr>
        <p:blipFill>
          <a:blip r:embed="rId6"/>
          <a:srcRect l="20313" t="12500" r="1562" b="12499"/>
          <a:stretch>
            <a:fillRect/>
          </a:stretch>
        </p:blipFill>
        <p:spPr bwMode="auto">
          <a:xfrm>
            <a:off x="3214678" y="1214422"/>
            <a:ext cx="2750000" cy="1980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3" name="Скругленный прямоугольник 12"/>
          <p:cNvSpPr/>
          <p:nvPr/>
        </p:nvSpPr>
        <p:spPr bwMode="auto">
          <a:xfrm>
            <a:off x="285720" y="3500438"/>
            <a:ext cx="2286016" cy="35719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Из пластилина</a:t>
            </a: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500430" y="3500438"/>
            <a:ext cx="2286016" cy="35719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Из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ru-RU" sz="1800" dirty="0" smtClean="0"/>
              <a:t>овощей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107" name="Picture 11" descr="http://www.novodar.ru/images/stories/939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48" y="4143380"/>
            <a:ext cx="2470881" cy="19800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</p:pic>
      <p:pic>
        <p:nvPicPr>
          <p:cNvPr id="4109" name="Picture 13" descr="https://miryarche.ru/wp-content/uploads/2012/05/d0bed182d0bfd0b5d187d0b0d182d0bed0ba-d0bad0b0d180d182d0bed188d0bad0bed0b9-21.jpg"/>
          <p:cNvPicPr>
            <a:picLocks noChangeAspect="1" noChangeArrowheads="1"/>
          </p:cNvPicPr>
          <p:nvPr/>
        </p:nvPicPr>
        <p:blipFill>
          <a:blip r:embed="rId8"/>
          <a:srcRect r="39315" b="8928"/>
          <a:stretch>
            <a:fillRect/>
          </a:stretch>
        </p:blipFill>
        <p:spPr bwMode="auto">
          <a:xfrm>
            <a:off x="3000364" y="4143380"/>
            <a:ext cx="3028218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11" name="Picture 15" descr="http://mamamozhetvse.ru/wp-content/uploads/2016/08/10688576443_78d321f1b8_c.jpg"/>
          <p:cNvPicPr>
            <a:picLocks noChangeAspect="1" noChangeArrowheads="1"/>
          </p:cNvPicPr>
          <p:nvPr/>
        </p:nvPicPr>
        <p:blipFill>
          <a:blip r:embed="rId9"/>
          <a:srcRect l="49688" b="50576"/>
          <a:stretch>
            <a:fillRect/>
          </a:stretch>
        </p:blipFill>
        <p:spPr bwMode="auto">
          <a:xfrm>
            <a:off x="6286512" y="1214422"/>
            <a:ext cx="2656471" cy="19800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6429388" y="3500438"/>
            <a:ext cx="2286016" cy="35719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/>
              <a:t>Листьями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234360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1428728" y="214290"/>
            <a:ext cx="6643734" cy="85725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Рисование с помощью соли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7169" name="Picture 1" descr="C:\Users\User\Desktop\семинар Краснодар\фото\IMG_5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2160000" cy="162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1285860"/>
            <a:ext cx="216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285860"/>
            <a:ext cx="216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4000" y="1285860"/>
            <a:ext cx="2160000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071810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175" name="Picture 7" descr="http://curious-world.ru/images/content/family/08-2016/opiti_detyam_2_6/1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4546" y="4643446"/>
            <a:ext cx="2777555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7" name="Picture 9" descr="http://arttherapy-i.ru/wp-content/uploads/2016/11/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7686" y="3000372"/>
            <a:ext cx="2969072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9" name="Picture 11" descr="http://new-year-party.ru/wp-content/uploads/kartina04.jpg"/>
          <p:cNvPicPr>
            <a:picLocks noChangeAspect="1" noChangeArrowheads="1"/>
          </p:cNvPicPr>
          <p:nvPr/>
        </p:nvPicPr>
        <p:blipFill>
          <a:blip r:embed="rId10"/>
          <a:srcRect b="6702"/>
          <a:stretch>
            <a:fillRect/>
          </a:stretch>
        </p:blipFill>
        <p:spPr bwMode="auto">
          <a:xfrm>
            <a:off x="6072198" y="4643446"/>
            <a:ext cx="2873833" cy="19800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1670" y="3286124"/>
            <a:ext cx="6934200" cy="190974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l">
              <a:buNone/>
            </a:pPr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</a:p>
          <a:p>
            <a:pPr lvl="1">
              <a:lnSpc>
                <a:spcPct val="80000"/>
              </a:lnSpc>
              <a:buNone/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215238" cy="928694"/>
          </a:xfrm>
        </p:spPr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endParaRPr lang="en-US" sz="3200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143108" y="285728"/>
            <a:ext cx="6643734" cy="85725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Монотипия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1428736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71942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4071942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9160" name="Picture 8" descr="https://arhivurokov.ru/kopilka/uploads/user_file_58204ee622695/mastier_klass_monotipiia_1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12" y="1428736"/>
            <a:ext cx="2640000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916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86512" y="4071942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234360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1357290" y="214290"/>
            <a:ext cx="6643734" cy="85725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Набрызг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5122" name="Picture 2" descr="http://paidagogos.com/wp-content/uploads/2017/03/nabryz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285860"/>
            <a:ext cx="2861100" cy="1980000"/>
          </a:xfrm>
          <a:prstGeom prst="rect">
            <a:avLst/>
          </a:prstGeom>
          <a:noFill/>
        </p:spPr>
      </p:pic>
      <p:pic>
        <p:nvPicPr>
          <p:cNvPr id="5124" name="Picture 4" descr="http://2.bp.blogspot.com/-jhDcAkcb9jc/U6wPQQpb1MI/AAAAAAAAADI/JU7pRJZaxq8/s1600/SDC10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0"/>
            <a:ext cx="2640000" cy="1980000"/>
          </a:xfrm>
          <a:prstGeom prst="rect">
            <a:avLst/>
          </a:prstGeom>
          <a:noFill/>
        </p:spPr>
      </p:pic>
      <p:pic>
        <p:nvPicPr>
          <p:cNvPr id="5126" name="Picture 6" descr="https://arhivurokov.ru/multiurok/a/3/5/a35d2937da4ae58385e27bb0a3453c037ef8aac0/img10.jpg"/>
          <p:cNvPicPr>
            <a:picLocks noChangeAspect="1" noChangeArrowheads="1"/>
          </p:cNvPicPr>
          <p:nvPr/>
        </p:nvPicPr>
        <p:blipFill>
          <a:blip r:embed="rId5"/>
          <a:srcRect l="52735" t="15625" r="1562" b="4687"/>
          <a:stretch>
            <a:fillRect/>
          </a:stretch>
        </p:blipFill>
        <p:spPr bwMode="auto">
          <a:xfrm rot="5400000">
            <a:off x="6591126" y="981246"/>
            <a:ext cx="1980000" cy="2589229"/>
          </a:xfrm>
          <a:prstGeom prst="rect">
            <a:avLst/>
          </a:prstGeom>
          <a:noFill/>
        </p:spPr>
      </p:pic>
      <p:pic>
        <p:nvPicPr>
          <p:cNvPr id="5128" name="Picture 8" descr="http://kruzhedelye.ru/wp-content/uploads/2016/09/Risovaniye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714752"/>
            <a:ext cx="2016000" cy="2784531"/>
          </a:xfrm>
          <a:prstGeom prst="rect">
            <a:avLst/>
          </a:prstGeom>
          <a:noFill/>
        </p:spPr>
      </p:pic>
      <p:pic>
        <p:nvPicPr>
          <p:cNvPr id="5130" name="Picture 10" descr="https://ds04.infourok.ru/uploads/ex/098d/00064b1c-b9694592/img10.jpg"/>
          <p:cNvPicPr>
            <a:picLocks noChangeAspect="1" noChangeArrowheads="1"/>
          </p:cNvPicPr>
          <p:nvPr/>
        </p:nvPicPr>
        <p:blipFill>
          <a:blip r:embed="rId7"/>
          <a:srcRect l="53125" t="20833" b="4166"/>
          <a:stretch>
            <a:fillRect/>
          </a:stretch>
        </p:blipFill>
        <p:spPr bwMode="auto">
          <a:xfrm>
            <a:off x="6429388" y="3643314"/>
            <a:ext cx="2262184" cy="2714644"/>
          </a:xfrm>
          <a:prstGeom prst="rect">
            <a:avLst/>
          </a:prstGeom>
          <a:noFill/>
        </p:spPr>
      </p:pic>
      <p:pic>
        <p:nvPicPr>
          <p:cNvPr id="5132" name="Picture 12" descr="http://www.maam.ru/upload/blogs/detsad-266382-1522514886.jpg"/>
          <p:cNvPicPr>
            <a:picLocks noChangeAspect="1" noChangeArrowheads="1"/>
          </p:cNvPicPr>
          <p:nvPr/>
        </p:nvPicPr>
        <p:blipFill>
          <a:blip r:embed="rId8" cstate="print"/>
          <a:srcRect b="3846"/>
          <a:stretch>
            <a:fillRect/>
          </a:stretch>
        </p:blipFill>
        <p:spPr bwMode="auto">
          <a:xfrm>
            <a:off x="285720" y="3929066"/>
            <a:ext cx="2545705" cy="19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1670" y="3286124"/>
            <a:ext cx="6934200" cy="190974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l">
              <a:buNone/>
            </a:pPr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</a:p>
          <a:p>
            <a:pPr lvl="1">
              <a:lnSpc>
                <a:spcPct val="80000"/>
              </a:lnSpc>
              <a:buNone/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215238" cy="928694"/>
          </a:xfrm>
        </p:spPr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endParaRPr lang="en-US" sz="3200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143108" y="285728"/>
            <a:ext cx="6643734" cy="85725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charset="0"/>
              </a:rPr>
              <a:t>Пластилинография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52226" name="Picture 2" descr="https://oduvanchik.edumsko.ru/uploads/5000/18267/section/568969/IMG_20171117_102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860"/>
            <a:ext cx="1980000" cy="264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4500570"/>
            <a:ext cx="2755613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196" name="Picture 4" descr="http://ds63.centerstart.ru/sites/ds63.centerstart.ru/files/5f808b3d02d703a8c7efbc18a4eff3f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1285860"/>
            <a:ext cx="1980000" cy="277811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198" name="Picture 6" descr="http://www.maam.ru/upload/blogs/e5278b79b976bcae79a801e8c17699e8.jpg.jpg"/>
          <p:cNvPicPr>
            <a:picLocks noChangeAspect="1" noChangeArrowheads="1"/>
          </p:cNvPicPr>
          <p:nvPr/>
        </p:nvPicPr>
        <p:blipFill>
          <a:blip r:embed="rId7"/>
          <a:srcRect l="3793" t="7431" r="4809" b="5406"/>
          <a:stretch>
            <a:fillRect/>
          </a:stretch>
        </p:blipFill>
        <p:spPr bwMode="auto">
          <a:xfrm>
            <a:off x="5214942" y="4500570"/>
            <a:ext cx="3131163" cy="1980000"/>
          </a:xfrm>
          <a:prstGeom prst="rect">
            <a:avLst/>
          </a:prstGeom>
          <a:noFill/>
        </p:spPr>
      </p:pic>
      <p:pic>
        <p:nvPicPr>
          <p:cNvPr id="1026" name="Picture 2" descr="C:\Users\User\Desktop\IMG_20180508_1532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076380" y="1744488"/>
            <a:ext cx="2640000" cy="19800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234360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 bwMode="auto">
          <a:xfrm flipH="1">
            <a:off x="1357290" y="214290"/>
            <a:ext cx="6858048" cy="785818"/>
          </a:xfrm>
          <a:prstGeom prst="wedgeRoundRectCallout">
            <a:avLst>
              <a:gd name="adj1" fmla="val 52040"/>
              <a:gd name="adj2" fmla="val 118675"/>
              <a:gd name="adj3" fmla="val 16667"/>
            </a:avLst>
          </a:prstGeom>
          <a:solidFill>
            <a:srgbClr val="B3D3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Работа с родителями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285720" y="1643050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Мастер-классы</a:t>
            </a: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2928926" y="1357298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«Рисуем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мыльными пузырями»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2928926" y="2071678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«Зимний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пейзаж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</a:t>
            </a: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500694" y="1142984"/>
            <a:ext cx="2286016" cy="642942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День открытых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дверей</a:t>
            </a: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6857984" y="1785926"/>
            <a:ext cx="2286016" cy="642942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Выпуск газеты</a:t>
            </a:r>
          </a:p>
        </p:txBody>
      </p:sp>
      <p:cxnSp>
        <p:nvCxnSpPr>
          <p:cNvPr id="20" name="Прямая соединительная линия 19"/>
          <p:cNvCxnSpPr>
            <a:endCxn id="15" idx="1"/>
          </p:cNvCxnSpPr>
          <p:nvPr/>
        </p:nvCxnSpPr>
        <p:spPr bwMode="auto">
          <a:xfrm flipV="1">
            <a:off x="2714612" y="1607331"/>
            <a:ext cx="214314" cy="107157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Прямая соединительная линия 21"/>
          <p:cNvCxnSpPr>
            <a:stCxn id="14" idx="3"/>
          </p:cNvCxnSpPr>
          <p:nvPr/>
        </p:nvCxnSpPr>
        <p:spPr bwMode="auto">
          <a:xfrm flipV="1">
            <a:off x="2571736" y="1785926"/>
            <a:ext cx="1588" cy="107157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Скругленный прямоугольник 24"/>
          <p:cNvSpPr/>
          <p:nvPr/>
        </p:nvSpPr>
        <p:spPr bwMode="auto">
          <a:xfrm>
            <a:off x="285720" y="2857496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Проекты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3000364" y="2714620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«Облачко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на ножке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</a:t>
            </a: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3071802" y="3500438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«Осень,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осень –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в</a:t>
            </a:r>
            <a:r>
              <a:rPr lang="ru-RU" sz="1600" baseline="0" dirty="0" smtClean="0"/>
              <a:t> гости </a:t>
            </a:r>
            <a:r>
              <a:rPr lang="ru-RU" sz="1600" dirty="0" smtClean="0"/>
              <a:t>просим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</a:t>
            </a: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500034" y="3786190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«Волшебница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вода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</a:t>
            </a:r>
          </a:p>
        </p:txBody>
      </p:sp>
      <p:sp>
        <p:nvSpPr>
          <p:cNvPr id="32" name="Стрелка вправо 31"/>
          <p:cNvSpPr/>
          <p:nvPr/>
        </p:nvSpPr>
        <p:spPr bwMode="auto">
          <a:xfrm rot="19582363">
            <a:off x="2563338" y="1374658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3" name="Стрелка вправо 32"/>
          <p:cNvSpPr/>
          <p:nvPr/>
        </p:nvSpPr>
        <p:spPr bwMode="auto">
          <a:xfrm rot="1566175">
            <a:off x="2571736" y="2071678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4" name="Стрелка вправо 33"/>
          <p:cNvSpPr/>
          <p:nvPr/>
        </p:nvSpPr>
        <p:spPr bwMode="auto">
          <a:xfrm rot="20288910">
            <a:off x="2551372" y="2781557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5" name="Стрелка вправо 34"/>
          <p:cNvSpPr/>
          <p:nvPr/>
        </p:nvSpPr>
        <p:spPr bwMode="auto">
          <a:xfrm rot="1966421">
            <a:off x="2562861" y="3302269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6" name="Стрелка вправо 35"/>
          <p:cNvSpPr/>
          <p:nvPr/>
        </p:nvSpPr>
        <p:spPr bwMode="auto">
          <a:xfrm rot="5601909">
            <a:off x="1976785" y="3403395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 bwMode="auto">
          <a:xfrm>
            <a:off x="5500694" y="2428868"/>
            <a:ext cx="2286016" cy="642942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Наша мастерская</a:t>
            </a:r>
          </a:p>
        </p:txBody>
      </p:sp>
      <p:sp>
        <p:nvSpPr>
          <p:cNvPr id="38" name="Скругленный прямоугольник 37"/>
          <p:cNvSpPr/>
          <p:nvPr/>
        </p:nvSpPr>
        <p:spPr bwMode="auto">
          <a:xfrm>
            <a:off x="5786446" y="3714752"/>
            <a:ext cx="2286016" cy="642942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Круглый стол</a:t>
            </a:r>
          </a:p>
        </p:txBody>
      </p:sp>
      <p:sp>
        <p:nvSpPr>
          <p:cNvPr id="40" name="Скругленный прямоугольник 39"/>
          <p:cNvSpPr/>
          <p:nvPr/>
        </p:nvSpPr>
        <p:spPr bwMode="auto">
          <a:xfrm>
            <a:off x="6857984" y="3000372"/>
            <a:ext cx="2286016" cy="642942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Анкетирование</a:t>
            </a:r>
          </a:p>
        </p:txBody>
      </p:sp>
      <p:sp>
        <p:nvSpPr>
          <p:cNvPr id="41" name="Скругленный прямоугольник 40"/>
          <p:cNvSpPr/>
          <p:nvPr/>
        </p:nvSpPr>
        <p:spPr bwMode="auto">
          <a:xfrm>
            <a:off x="357158" y="4572008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Выставки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 bwMode="auto">
          <a:xfrm>
            <a:off x="3000364" y="4429132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«Поможем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планете!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</a:t>
            </a:r>
          </a:p>
        </p:txBody>
      </p:sp>
      <p:sp>
        <p:nvSpPr>
          <p:cNvPr id="43" name="Скругленный прямоугольник 42"/>
          <p:cNvSpPr/>
          <p:nvPr/>
        </p:nvSpPr>
        <p:spPr bwMode="auto">
          <a:xfrm>
            <a:off x="3000364" y="5072074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«Мой край родной»</a:t>
            </a:r>
          </a:p>
        </p:txBody>
      </p:sp>
      <p:sp>
        <p:nvSpPr>
          <p:cNvPr id="44" name="Скругленный прямоугольник 43"/>
          <p:cNvSpPr/>
          <p:nvPr/>
        </p:nvSpPr>
        <p:spPr bwMode="auto">
          <a:xfrm>
            <a:off x="357158" y="5715016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«Осенние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чудеса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</a:t>
            </a:r>
          </a:p>
        </p:txBody>
      </p:sp>
      <p:sp>
        <p:nvSpPr>
          <p:cNvPr id="45" name="Стрелка вправо 44"/>
          <p:cNvSpPr/>
          <p:nvPr/>
        </p:nvSpPr>
        <p:spPr bwMode="auto">
          <a:xfrm rot="20288910">
            <a:off x="2622812" y="4424630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6" name="Стрелка вправо 45"/>
          <p:cNvSpPr/>
          <p:nvPr/>
        </p:nvSpPr>
        <p:spPr bwMode="auto">
          <a:xfrm rot="1966421">
            <a:off x="2634298" y="5016781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7" name="Стрелка вправо 46"/>
          <p:cNvSpPr/>
          <p:nvPr/>
        </p:nvSpPr>
        <p:spPr bwMode="auto">
          <a:xfrm rot="5601909">
            <a:off x="2048222" y="5189345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 bwMode="auto">
          <a:xfrm>
            <a:off x="2928926" y="5715016"/>
            <a:ext cx="2286016" cy="50006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«Люблю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тебя,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моя Россия!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»</a:t>
            </a:r>
          </a:p>
        </p:txBody>
      </p:sp>
      <p:sp>
        <p:nvSpPr>
          <p:cNvPr id="49" name="Стрелка вправо 48"/>
          <p:cNvSpPr/>
          <p:nvPr/>
        </p:nvSpPr>
        <p:spPr bwMode="auto">
          <a:xfrm rot="1966421">
            <a:off x="2562860" y="5516847"/>
            <a:ext cx="428628" cy="357190"/>
          </a:xfrm>
          <a:prstGeom prst="right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</a:endParaRPr>
          </a:p>
        </p:txBody>
      </p:sp>
      <p:pic>
        <p:nvPicPr>
          <p:cNvPr id="9218" name="Picture 2" descr="http://mbdou18.pr-edu.ru/lichnye-stranichki/files/sokolova_16.jpg"/>
          <p:cNvPicPr>
            <a:picLocks noChangeAspect="1" noChangeArrowheads="1"/>
          </p:cNvPicPr>
          <p:nvPr/>
        </p:nvPicPr>
        <p:blipFill>
          <a:blip r:embed="rId3"/>
          <a:srcRect t="21875" r="21316"/>
          <a:stretch>
            <a:fillRect/>
          </a:stretch>
        </p:blipFill>
        <p:spPr bwMode="auto">
          <a:xfrm>
            <a:off x="6072198" y="4500570"/>
            <a:ext cx="2857520" cy="212792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1670" y="3286124"/>
            <a:ext cx="6934200" cy="1909746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 algn="l">
              <a:buNone/>
            </a:pPr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</a:p>
          <a:p>
            <a:pPr lvl="1">
              <a:lnSpc>
                <a:spcPct val="80000"/>
              </a:lnSpc>
              <a:buNone/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</a:pPr>
            <a:endParaRPr lang="ru-RU" sz="1600" dirty="0" smtClean="0"/>
          </a:p>
          <a:p>
            <a:pPr lvl="1">
              <a:lnSpc>
                <a:spcPct val="80000"/>
              </a:lnSpc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215238" cy="928694"/>
          </a:xfrm>
        </p:spPr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endParaRPr lang="en-US" sz="3200" dirty="0"/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2143108" y="214290"/>
            <a:ext cx="6643734" cy="642942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Творческие работы родителей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6685" y="1142984"/>
            <a:ext cx="1447315" cy="1980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2" name="Скругленный прямоугольник 11"/>
          <p:cNvSpPr/>
          <p:nvPr/>
        </p:nvSpPr>
        <p:spPr bwMode="auto">
          <a:xfrm>
            <a:off x="5286380" y="3214686"/>
            <a:ext cx="228601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Из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природного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aseline="0" dirty="0" smtClean="0"/>
              <a:t>материала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1" name="Picture 3" descr="C:\Users\User\Desktop\семинар Краснодар\фото\IMG_5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142984"/>
            <a:ext cx="2399999" cy="180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53" name="Picture 5" descr="http://mbdou18.pr-edu.ru/lichnye-stranichki/files/sokolova_3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1142984"/>
            <a:ext cx="2399999" cy="180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4" name="Скругленный прямоугольник 13"/>
          <p:cNvSpPr/>
          <p:nvPr/>
        </p:nvSpPr>
        <p:spPr bwMode="auto">
          <a:xfrm>
            <a:off x="2714612" y="3214686"/>
            <a:ext cx="228601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Лентами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4" name="Picture 6" descr="C:\Users\User\Desktop\й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 flipV="1">
            <a:off x="2627572" y="3944668"/>
            <a:ext cx="1440000" cy="1980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8" name="Скругленный прямоугольник 17"/>
          <p:cNvSpPr/>
          <p:nvPr/>
        </p:nvSpPr>
        <p:spPr bwMode="auto">
          <a:xfrm>
            <a:off x="2214546" y="5929330"/>
            <a:ext cx="228601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Рисование на стекле</a:t>
            </a:r>
          </a:p>
        </p:txBody>
      </p:sp>
      <p:pic>
        <p:nvPicPr>
          <p:cNvPr id="2056" name="Picture 8" descr="C:\Users\User\Desktop\ц.jpg"/>
          <p:cNvPicPr>
            <a:picLocks noChangeAspect="1" noChangeArrowheads="1"/>
          </p:cNvPicPr>
          <p:nvPr/>
        </p:nvPicPr>
        <p:blipFill>
          <a:blip r:embed="rId8" cstate="print"/>
          <a:srcRect b="46819"/>
          <a:stretch>
            <a:fillRect/>
          </a:stretch>
        </p:blipFill>
        <p:spPr bwMode="auto">
          <a:xfrm>
            <a:off x="4643438" y="4214818"/>
            <a:ext cx="1968959" cy="144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0" name="Скругленный прямоугольник 19"/>
          <p:cNvSpPr/>
          <p:nvPr/>
        </p:nvSpPr>
        <p:spPr bwMode="auto">
          <a:xfrm>
            <a:off x="4714876" y="5929330"/>
            <a:ext cx="1857388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«Пуантилизм»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7" name="Picture 9" descr="C:\Users\User\Desktop\у.jpg"/>
          <p:cNvPicPr>
            <a:picLocks noChangeAspect="1" noChangeArrowheads="1"/>
          </p:cNvPicPr>
          <p:nvPr/>
        </p:nvPicPr>
        <p:blipFill>
          <a:blip r:embed="rId9" cstate="print"/>
          <a:srcRect l="3135" t="2546" r="10467" b="5220"/>
          <a:stretch>
            <a:fillRect/>
          </a:stretch>
        </p:blipFill>
        <p:spPr bwMode="auto">
          <a:xfrm rot="16200000">
            <a:off x="7195038" y="3877796"/>
            <a:ext cx="1440000" cy="21140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2" name="Скругленный прямоугольник 21"/>
          <p:cNvSpPr/>
          <p:nvPr/>
        </p:nvSpPr>
        <p:spPr bwMode="auto">
          <a:xfrm>
            <a:off x="7072330" y="5929330"/>
            <a:ext cx="1785918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«</a:t>
            </a:r>
            <a:r>
              <a:rPr lang="ru-RU" sz="1600" dirty="0" err="1" smtClean="0"/>
              <a:t>Набрызг</a:t>
            </a:r>
            <a:r>
              <a:rPr lang="ru-RU" sz="1600" dirty="0" smtClean="0"/>
              <a:t>»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058" name="Picture 10" descr="C:\Users\User\Desktop\к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 flipV="1">
            <a:off x="484431" y="3944670"/>
            <a:ext cx="1440000" cy="1980297"/>
          </a:xfrm>
          <a:prstGeom prst="rect">
            <a:avLst/>
          </a:prstGeom>
          <a:noFill/>
        </p:spPr>
      </p:pic>
      <p:sp>
        <p:nvSpPr>
          <p:cNvPr id="24" name="Скругленный прямоугольник 23"/>
          <p:cNvSpPr/>
          <p:nvPr/>
        </p:nvSpPr>
        <p:spPr bwMode="auto">
          <a:xfrm>
            <a:off x="214282" y="5929330"/>
            <a:ext cx="1785918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Рисование </a:t>
            </a:r>
            <a:r>
              <a:rPr lang="ru-RU" sz="1600" dirty="0" smtClean="0"/>
              <a:t>по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/>
              <a:t>м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окрой бумаге</a:t>
            </a:r>
          </a:p>
        </p:txBody>
      </p:sp>
      <p:pic>
        <p:nvPicPr>
          <p:cNvPr id="2059" name="Picture 11" descr="C:\Users\User\Desktop\0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337683" y="841302"/>
            <a:ext cx="1800000" cy="2475365"/>
          </a:xfrm>
          <a:prstGeom prst="rect">
            <a:avLst/>
          </a:prstGeom>
          <a:noFill/>
        </p:spPr>
      </p:pic>
      <p:sp>
        <p:nvSpPr>
          <p:cNvPr id="26" name="Скругленный прямоугольник 25"/>
          <p:cNvSpPr/>
          <p:nvPr/>
        </p:nvSpPr>
        <p:spPr bwMode="auto">
          <a:xfrm>
            <a:off x="214282" y="3214686"/>
            <a:ext cx="2286016" cy="42862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Рисование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масляными </a:t>
            </a:r>
            <a:r>
              <a:rPr lang="ru-RU" sz="1600" dirty="0" smtClean="0"/>
              <a:t>красками</a:t>
            </a:r>
            <a:endParaRPr kumimoji="0" lang="ru-RU" sz="16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 bwMode="auto">
          <a:xfrm>
            <a:off x="571472" y="0"/>
            <a:ext cx="7929618" cy="1142984"/>
          </a:xfrm>
          <a:prstGeom prst="roundRect">
            <a:avLst/>
          </a:prstGeom>
          <a:solidFill>
            <a:srgbClr val="B3D3E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57158" y="4786322"/>
            <a:ext cx="8429684" cy="1428760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57158" y="3071810"/>
            <a:ext cx="8429684" cy="121444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28596" y="1500174"/>
            <a:ext cx="8429684" cy="121444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0"/>
            <a:ext cx="9144000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Предполагаемые итоги </a:t>
            </a:r>
          </a:p>
          <a:p>
            <a:pPr marL="0" marR="0" lvl="0" indent="180975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реализации инновационной деятельности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Формирование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экокультуры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посредством  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ea typeface="Times New Roman" pitchFamily="18" charset="0"/>
                <a:cs typeface="Times New Roman" pitchFamily="18" charset="0"/>
              </a:rPr>
              <a:t>          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изобразительного искусства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  Обеспечение оптимального уровня знаний,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ea typeface="Times New Roman" pitchFamily="18" charset="0"/>
                <a:cs typeface="Times New Roman" pitchFamily="18" charset="0"/>
              </a:rPr>
              <a:t>   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умений и навыков экологического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ea typeface="Times New Roman" pitchFamily="18" charset="0"/>
                <a:cs typeface="Times New Roman" pitchFamily="18" charset="0"/>
              </a:rPr>
              <a:t>             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и эстетического развития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dirty="0" smtClean="0"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        Создание условий для формирования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  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aseline="0" dirty="0" smtClean="0">
                <a:latin typeface="+mj-lt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гармоничной, духовно богатой, </a:t>
            </a:r>
          </a:p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latin typeface="+mj-lt"/>
                <a:ea typeface="Times New Roman" pitchFamily="18" charset="0"/>
                <a:cs typeface="Times New Roman" pitchFamily="18" charset="0"/>
              </a:rPr>
              <a:t>      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физически здоровой развитой личности.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234360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Picture 4" descr="http://wallpaperscraft.ru/image/rebenok_hudozhnik_palitra_priroda_osen_67376_1680x1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85786" y="500042"/>
            <a:ext cx="3456000" cy="2160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2054" name="Picture 6" descr="http://www.setwalls.ru/pic/201304/2560x1600/setwalls.ru-23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071802" y="1714488"/>
            <a:ext cx="3398400" cy="2124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56" name="Picture 8" descr="https://avatars.mds.yandex.net/get-pdb/805160/da48de9a-316b-43cf-b964-871db996945c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643314"/>
            <a:ext cx="3245070" cy="2160000"/>
          </a:xfrm>
          <a:prstGeom prst="rect">
            <a:avLst/>
          </a:prstGeom>
          <a:noFill/>
        </p:spPr>
      </p:pic>
      <p:pic>
        <p:nvPicPr>
          <p:cNvPr id="2050" name="Picture 2" descr="http://mineralnye-vody.w-ip.ru/img/medium/8f/8fed3c63e3a612e8ed5cd4a4e6ccbe2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234360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500042"/>
            <a:ext cx="77867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715963"/>
          </a:xfrm>
        </p:spPr>
        <p:txBody>
          <a:bodyPr/>
          <a:lstStyle/>
          <a:p>
            <a:r>
              <a:rPr lang="ru-RU" sz="4000" dirty="0" smtClean="0">
                <a:ln>
                  <a:solidFill>
                    <a:srgbClr val="002060"/>
                  </a:solidFill>
                </a:ln>
              </a:rPr>
              <a:t>Что такое ИЗОЭКОЛОГИЯ?</a:t>
            </a:r>
            <a:endParaRPr lang="ru-RU" sz="4000" dirty="0">
              <a:ln>
                <a:solidFill>
                  <a:srgbClr val="002060"/>
                </a:solidFill>
              </a:ln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857232"/>
            <a:ext cx="9144000" cy="4648200"/>
          </a:xfrm>
        </p:spPr>
        <p:txBody>
          <a:bodyPr/>
          <a:lstStyle/>
          <a:p>
            <a:pPr>
              <a:lnSpc>
                <a:spcPct val="150000"/>
              </a:lnSpc>
              <a:buNone/>
            </a:pP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</a:rPr>
              <a:t>И</a:t>
            </a:r>
            <a:r>
              <a:rPr lang="ru-RU" sz="2800" b="1" dirty="0" err="1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зоэкология</a:t>
            </a: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вид детского творчества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котором художественные образы создаются из природных материалов, а сюжеты в рисовании черпаются из природного окружения</a:t>
            </a: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(Е.Н.Седых)</a:t>
            </a:r>
            <a:endParaRPr lang="ru-RU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88105">
            <a:off x="284335" y="4267228"/>
            <a:ext cx="2879999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8434" name="Picture 2" descr="C:\Users\User\Desktop\семинар Краснодар\фото\IMG_5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211868" y="4146190"/>
            <a:ext cx="2880000" cy="216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435" name="Picture 3" descr="C:\Users\User\Desktop\семинар Краснодар\фото\ИЗО\IMG_1423.JPG"/>
          <p:cNvPicPr>
            <a:picLocks noChangeAspect="1" noChangeArrowheads="1"/>
          </p:cNvPicPr>
          <p:nvPr/>
        </p:nvPicPr>
        <p:blipFill>
          <a:blip r:embed="rId5" cstate="print"/>
          <a:srcRect t="3053" r="6123"/>
          <a:stretch>
            <a:fillRect/>
          </a:stretch>
        </p:blipFill>
        <p:spPr bwMode="auto">
          <a:xfrm rot="1136842">
            <a:off x="6080085" y="4303758"/>
            <a:ext cx="2788792" cy="21600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ая прямоугольная выноска 7"/>
          <p:cNvSpPr/>
          <p:nvPr/>
        </p:nvSpPr>
        <p:spPr bwMode="auto">
          <a:xfrm flipH="1">
            <a:off x="2000232" y="4286256"/>
            <a:ext cx="6929486" cy="1285884"/>
          </a:xfrm>
          <a:prstGeom prst="wedgeRoundRect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sp>
        <p:nvSpPr>
          <p:cNvPr id="6" name="Скругленная прямоугольная выноска 5"/>
          <p:cNvSpPr/>
          <p:nvPr/>
        </p:nvSpPr>
        <p:spPr bwMode="auto">
          <a:xfrm flipH="1">
            <a:off x="2000232" y="214290"/>
            <a:ext cx="6929486" cy="1285884"/>
          </a:xfrm>
          <a:prstGeom prst="wedgeRoundRect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 rot="5400000">
            <a:off x="-2250329" y="2964653"/>
            <a:ext cx="6429420" cy="928694"/>
          </a:xfrm>
          <a:prstGeom prst="roundRect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428604"/>
            <a:ext cx="652679" cy="6072230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</a:rPr>
              <a:t>Актуальность</a:t>
            </a:r>
            <a:endParaRPr lang="ru-RU" sz="2800" b="1" cap="all" spc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 bwMode="auto">
          <a:xfrm flipH="1">
            <a:off x="1928794" y="2214554"/>
            <a:ext cx="6929486" cy="1285884"/>
          </a:xfrm>
          <a:prstGeom prst="wedgeRoundRectCallou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00232" y="357166"/>
            <a:ext cx="6786610" cy="4267200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обеспечении условий для развития экологического </a:t>
            </a: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сознания</a:t>
            </a:r>
          </a:p>
          <a:p>
            <a:pPr algn="ctr">
              <a:lnSpc>
                <a:spcPct val="80000"/>
              </a:lnSpc>
              <a:buNone/>
            </a:pPr>
            <a:endParaRPr lang="ru-RU" sz="2800" dirty="0" smtClean="0"/>
          </a:p>
          <a:p>
            <a:pPr algn="ctr">
              <a:lnSpc>
                <a:spcPct val="80000"/>
              </a:lnSpc>
              <a:buNone/>
            </a:pPr>
            <a:endParaRPr lang="ru-RU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buNone/>
            </a:pPr>
            <a:endParaRPr lang="ru-RU" sz="2800" dirty="0" smtClean="0"/>
          </a:p>
          <a:p>
            <a:pPr algn="ctr">
              <a:lnSpc>
                <a:spcPct val="8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воспитания 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 детей дошкольного возраста ответственности за судьбу природы родного </a:t>
            </a: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края</a:t>
            </a:r>
          </a:p>
          <a:p>
            <a:pPr algn="ctr">
              <a:lnSpc>
                <a:spcPct val="80000"/>
              </a:lnSpc>
              <a:buNone/>
            </a:pPr>
            <a:endParaRPr lang="ru-RU" sz="2800" dirty="0" smtClean="0"/>
          </a:p>
          <a:p>
            <a:pPr algn="ctr">
              <a:lnSpc>
                <a:spcPct val="80000"/>
              </a:lnSpc>
              <a:buNone/>
            </a:pPr>
            <a:endParaRPr lang="ru-RU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умение </a:t>
            </a:r>
            <a:r>
              <a:rPr lang="ru-RU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видеть и ценить, а так же приумножать дары природы</a:t>
            </a: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 bwMode="auto">
          <a:xfrm rot="16200000" flipH="1">
            <a:off x="3929058" y="1643050"/>
            <a:ext cx="3143272" cy="6858048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endParaRPr lang="ru-RU" dirty="0" smtClean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57422" y="3571876"/>
            <a:ext cx="678657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Изобразительной  деятельности</a:t>
            </a:r>
          </a:p>
          <a:p>
            <a:pPr lvl="0" algn="l" eaLnBrk="0" hangingPunct="0">
              <a:buFont typeface="Wingdings" pitchFamily="2" charset="2"/>
              <a:buChar char="v"/>
            </a:pPr>
            <a:r>
              <a:rPr lang="ru-RU" sz="1800" dirty="0" smtClean="0">
                <a:latin typeface="Arial" pitchFamily="34" charset="0"/>
                <a:ea typeface="Times New Roman" pitchFamily="18" charset="0"/>
              </a:rPr>
              <a:t>Познакомить детей с различными нетрадиционными техниками рисования.</a:t>
            </a:r>
          </a:p>
          <a:p>
            <a:pPr lvl="0" algn="l" eaLnBrk="0" hangingPunct="0">
              <a:buFont typeface="Wingdings" pitchFamily="2" charset="2"/>
              <a:buChar char="v"/>
            </a:pPr>
            <a:r>
              <a:rPr lang="ru-RU" sz="1800" dirty="0" smtClean="0">
                <a:latin typeface="Arial" pitchFamily="34" charset="0"/>
                <a:ea typeface="Times New Roman" pitchFamily="18" charset="0"/>
              </a:rPr>
              <a:t>Научить создавать свой неповторимый образ в рисунках, используя различные техники рисования.</a:t>
            </a:r>
          </a:p>
          <a:p>
            <a:pPr lvl="0" algn="l" eaLnBrk="0" hangingPunct="0">
              <a:buFont typeface="Wingdings" pitchFamily="2" charset="2"/>
              <a:buChar char="v"/>
            </a:pPr>
            <a:r>
              <a:rPr lang="ru-RU" sz="1800" dirty="0" smtClean="0">
                <a:latin typeface="Arial" pitchFamily="34" charset="0"/>
                <a:ea typeface="Times New Roman" pitchFamily="18" charset="0"/>
              </a:rPr>
              <a:t> Раскрывать и развивать индивидуальный творческий потенциал ребенка.</a:t>
            </a:r>
          </a:p>
          <a:p>
            <a:pPr lvl="0" algn="l" eaLnBrk="0" hangingPunct="0">
              <a:buFont typeface="Wingdings" pitchFamily="2" charset="2"/>
              <a:buChar char="v"/>
            </a:pPr>
            <a:r>
              <a:rPr lang="ru-RU" sz="1800" dirty="0" smtClean="0">
                <a:latin typeface="Arial" pitchFamily="34" charset="0"/>
                <a:ea typeface="Times New Roman" pitchFamily="18" charset="0"/>
              </a:rPr>
              <a:t> Заложить основы культурно-экологического и эстетического сознания как базиса личностной культуры</a:t>
            </a:r>
            <a:endParaRPr lang="ru-RU" sz="1800" dirty="0"/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 rot="16200000" flipH="1">
            <a:off x="4607719" y="-964437"/>
            <a:ext cx="1785950" cy="6715172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/>
            <a:endParaRPr lang="ru-RU" dirty="0" smtClean="0">
              <a:solidFill>
                <a:srgbClr val="0070C0"/>
              </a:solidFill>
            </a:endParaRPr>
          </a:p>
        </p:txBody>
      </p:sp>
      <p:sp>
        <p:nvSpPr>
          <p:cNvPr id="7" name="Скругленная прямоугольная выноска 6"/>
          <p:cNvSpPr/>
          <p:nvPr/>
        </p:nvSpPr>
        <p:spPr bwMode="auto">
          <a:xfrm>
            <a:off x="285720" y="0"/>
            <a:ext cx="1857388" cy="1071522"/>
          </a:xfrm>
          <a:prstGeom prst="wedgeRoundRectCallout">
            <a:avLst>
              <a:gd name="adj1" fmla="val 58105"/>
              <a:gd name="adj2" fmla="val -554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 rot="16200000" flipH="1">
            <a:off x="4964921" y="-2678937"/>
            <a:ext cx="1214422" cy="6572296"/>
          </a:xfrm>
          <a:prstGeom prst="roundRect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0298" y="0"/>
            <a:ext cx="62151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ea typeface="Times New Roman" pitchFamily="18" charset="0"/>
              </a:rPr>
              <a:t>способствовать становлению более совершенного, мыслящего маленького человека в нравственном, мировоззренческом, творческом плане посредством </a:t>
            </a:r>
            <a:r>
              <a:rPr lang="ru-RU" sz="1800" dirty="0" err="1" smtClean="0">
                <a:solidFill>
                  <a:schemeClr val="tx1">
                    <a:lumMod val="50000"/>
                  </a:schemeClr>
                </a:solidFill>
                <a:ea typeface="Times New Roman" pitchFamily="18" charset="0"/>
              </a:rPr>
              <a:t>изоэкологии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  <a:ea typeface="Times New Roman" pitchFamily="18" charset="0"/>
              </a:rPr>
              <a:t>.</a:t>
            </a:r>
            <a:endParaRPr lang="ru-RU" sz="1800" dirty="0"/>
          </a:p>
        </p:txBody>
      </p:sp>
      <p:sp>
        <p:nvSpPr>
          <p:cNvPr id="9" name="Скругленная прямоугольная выноска 8"/>
          <p:cNvSpPr/>
          <p:nvPr/>
        </p:nvSpPr>
        <p:spPr bwMode="auto">
          <a:xfrm>
            <a:off x="285720" y="1428736"/>
            <a:ext cx="1285852" cy="4429156"/>
          </a:xfrm>
          <a:prstGeom prst="wedgeRoundRectCallout">
            <a:avLst>
              <a:gd name="adj1" fmla="val 89513"/>
              <a:gd name="adj2" fmla="val -14029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428596" y="1857364"/>
            <a:ext cx="719492" cy="342902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wordArtVert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3200" b="1" dirty="0" smtClean="0">
                <a:solidFill>
                  <a:srgbClr val="0070C0"/>
                </a:solidFill>
                <a:ea typeface="Times New Roman" pitchFamily="18" charset="0"/>
              </a:rPr>
              <a:t>Задачи</a:t>
            </a:r>
            <a:endParaRPr lang="ru-RU" sz="3200" dirty="0" smtClean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2910" y="214290"/>
            <a:ext cx="12300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 smtClean="0">
                <a:solidFill>
                  <a:srgbClr val="0070C0"/>
                </a:solidFill>
                <a:ea typeface="Times New Roman" pitchFamily="18" charset="0"/>
              </a:rPr>
              <a:t>Цель</a:t>
            </a:r>
            <a:endParaRPr lang="ru-RU" sz="3200" dirty="0" smtClean="0">
              <a:solidFill>
                <a:srgbClr val="0070C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00298" y="1643050"/>
            <a:ext cx="61436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Экологические</a:t>
            </a:r>
            <a:endParaRPr lang="ru-RU" sz="2000" dirty="0" smtClean="0">
              <a:latin typeface="Arial" pitchFamily="34" charset="0"/>
              <a:ea typeface="Times New Roman" pitchFamily="18" charset="0"/>
            </a:endParaRPr>
          </a:p>
          <a:p>
            <a:pPr lvl="0" algn="l" eaLnBrk="0" hangingPunct="0">
              <a:buFont typeface="Wingdings" pitchFamily="2" charset="2"/>
              <a:buChar char="v"/>
            </a:pPr>
            <a:r>
              <a:rPr lang="ru-RU" sz="1800" dirty="0" smtClean="0">
                <a:latin typeface="Arial" pitchFamily="34" charset="0"/>
                <a:ea typeface="Times New Roman" pitchFamily="18" charset="0"/>
              </a:rPr>
              <a:t>Учить детей воспринимать мир с позиций красоты (эстетика) и добра (этика).</a:t>
            </a:r>
          </a:p>
          <a:p>
            <a:pPr lvl="0" algn="l" eaLnBrk="0" hangingPunct="0">
              <a:buFont typeface="Wingdings" pitchFamily="2" charset="2"/>
              <a:buChar char="v"/>
            </a:pPr>
            <a:r>
              <a:rPr lang="ru-RU" sz="1800" dirty="0" smtClean="0">
                <a:latin typeface="Arial" pitchFamily="34" charset="0"/>
                <a:ea typeface="Times New Roman" pitchFamily="18" charset="0"/>
              </a:rPr>
              <a:t>Раскрыть три закона красоты: мера, целесообразность, гармония.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3929312" y="2571744"/>
            <a:ext cx="5214688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 bwMode="auto">
          <a:xfrm>
            <a:off x="0" y="1500174"/>
            <a:ext cx="2857520" cy="1571636"/>
          </a:xfrm>
          <a:prstGeom prst="wedgeRoundRectCallout">
            <a:avLst>
              <a:gd name="adj1" fmla="val 67442"/>
              <a:gd name="adj2" fmla="val -1964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1 этап</a:t>
            </a:r>
          </a:p>
          <a:p>
            <a:r>
              <a:rPr lang="ru-RU" sz="1800" b="1" dirty="0" smtClean="0"/>
              <a:t>Рассматривание </a:t>
            </a:r>
          </a:p>
          <a:p>
            <a:r>
              <a:rPr lang="ru-RU" sz="1800" b="1" dirty="0" smtClean="0"/>
              <a:t>репродукций пейзажей, </a:t>
            </a:r>
          </a:p>
          <a:p>
            <a:r>
              <a:rPr lang="ru-RU" sz="1800" b="1" dirty="0" smtClean="0"/>
              <a:t>натюрмортов, </a:t>
            </a:r>
          </a:p>
          <a:p>
            <a:r>
              <a:rPr lang="ru-RU" sz="1800" b="1" dirty="0" smtClean="0"/>
              <a:t>книжной графики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571868" y="1428736"/>
            <a:ext cx="5572132" cy="15001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600" b="1" i="1" dirty="0" smtClean="0"/>
              <a:t>развитие предпосылок</a:t>
            </a:r>
          </a:p>
          <a:p>
            <a:r>
              <a:rPr lang="ru-RU" sz="1600" b="1" i="1" dirty="0" smtClean="0"/>
              <a:t> ценностно-смыслового восприятия </a:t>
            </a:r>
          </a:p>
          <a:p>
            <a:r>
              <a:rPr lang="ru-RU" sz="1600" b="1" i="1" dirty="0" smtClean="0"/>
              <a:t>и понимания произведений искусства,</a:t>
            </a:r>
          </a:p>
          <a:p>
            <a:r>
              <a:rPr lang="ru-RU" sz="1600" b="1" i="1" dirty="0" smtClean="0"/>
              <a:t>мира природы, </a:t>
            </a:r>
          </a:p>
          <a:p>
            <a:r>
              <a:rPr lang="ru-RU" sz="1600" b="1" i="1" dirty="0" smtClean="0"/>
              <a:t>становление эстетического </a:t>
            </a:r>
          </a:p>
          <a:p>
            <a:r>
              <a:rPr lang="ru-RU" sz="1600" b="1" i="1" dirty="0" smtClean="0"/>
              <a:t>отношения к окружающему миру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1670" y="3286124"/>
            <a:ext cx="6934200" cy="1909746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 flipH="1">
            <a:off x="2000232" y="214290"/>
            <a:ext cx="6858048" cy="785818"/>
          </a:xfrm>
          <a:prstGeom prst="wedgeRoundRectCallout">
            <a:avLst>
              <a:gd name="adj1" fmla="val 52040"/>
              <a:gd name="adj2" fmla="val 118675"/>
              <a:gd name="adj3" fmla="val 1666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215238" cy="928694"/>
          </a:xfrm>
        </p:spPr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ru-RU" sz="3200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Изоэкологическое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воспитание </a:t>
            </a:r>
            <a:endParaRPr lang="en-US" sz="3200" dirty="0"/>
          </a:p>
        </p:txBody>
      </p:sp>
      <p:pic>
        <p:nvPicPr>
          <p:cNvPr id="27650" name="Picture 2" descr="https://muzei-mira.com/templates/museum/images/paint/zolotaya-osen-polenov+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296451">
            <a:off x="252701" y="4355497"/>
            <a:ext cx="3203032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7652" name="Picture 4" descr="http://ourkidsfamily.ru/uploads/posts/2014-01/1390200987_a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3143248"/>
            <a:ext cx="1980000" cy="260568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7654" name="Picture 6" descr="http://crosti.ru/patterns/00/0a/c9/4e1c8381a1/pictur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78718">
            <a:off x="5964620" y="4533766"/>
            <a:ext cx="2977443" cy="19800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ая прямоугольная выноска 6"/>
          <p:cNvSpPr/>
          <p:nvPr/>
        </p:nvSpPr>
        <p:spPr bwMode="auto">
          <a:xfrm>
            <a:off x="0" y="1500174"/>
            <a:ext cx="2857520" cy="1571636"/>
          </a:xfrm>
          <a:prstGeom prst="wedgeRoundRectCallout">
            <a:avLst>
              <a:gd name="adj1" fmla="val 67442"/>
              <a:gd name="adj2" fmla="val -1964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2 этап</a:t>
            </a:r>
          </a:p>
          <a:p>
            <a:r>
              <a:rPr lang="ru-RU" sz="1800" b="1" dirty="0" smtClean="0"/>
              <a:t>Наблюдения </a:t>
            </a:r>
          </a:p>
          <a:p>
            <a:r>
              <a:rPr lang="ru-RU" sz="1800" b="1" dirty="0" smtClean="0"/>
              <a:t>в природе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357554" y="1428736"/>
            <a:ext cx="5786446" cy="16430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600" b="1" i="1" dirty="0" smtClean="0"/>
              <a:t>происходит более углубленное восприятие </a:t>
            </a:r>
          </a:p>
          <a:p>
            <a:r>
              <a:rPr lang="ru-RU" sz="1600" b="1" i="1" dirty="0" smtClean="0"/>
              <a:t>образов и явлений окружающего мира,</a:t>
            </a:r>
          </a:p>
          <a:p>
            <a:r>
              <a:rPr lang="ru-RU" sz="1600" b="1" i="1" dirty="0" smtClean="0"/>
              <a:t> дети в целом и детально знакомятся</a:t>
            </a:r>
          </a:p>
          <a:p>
            <a:r>
              <a:rPr lang="ru-RU" sz="1600" b="1" i="1" dirty="0" smtClean="0"/>
              <a:t> с различными природными объектами, </a:t>
            </a:r>
          </a:p>
          <a:p>
            <a:r>
              <a:rPr lang="ru-RU" sz="1600" b="1" i="1" dirty="0" smtClean="0"/>
              <a:t>которые можно потрогать, понюхать, попробовать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1670" y="3286124"/>
            <a:ext cx="6934200" cy="1909746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 flipH="1">
            <a:off x="2000232" y="214290"/>
            <a:ext cx="6858048" cy="785818"/>
          </a:xfrm>
          <a:prstGeom prst="wedgeRoundRectCallout">
            <a:avLst>
              <a:gd name="adj1" fmla="val 52040"/>
              <a:gd name="adj2" fmla="val 118675"/>
              <a:gd name="adj3" fmla="val 1666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215238" cy="928694"/>
          </a:xfrm>
        </p:spPr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ru-RU" sz="3200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Изоэкологическое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воспитание </a:t>
            </a:r>
            <a:endParaRPr lang="en-US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43248"/>
            <a:ext cx="3072240" cy="1980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Пользователь\Desktop\дети фото\P10306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4572008"/>
            <a:ext cx="2640148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Пользователь\Desktop\дети фото\Фото04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51" t="-542" r="9661" b="542"/>
          <a:stretch/>
        </p:blipFill>
        <p:spPr bwMode="auto">
          <a:xfrm>
            <a:off x="6143636" y="4643446"/>
            <a:ext cx="274191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  <a:softEdge rad="63500"/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" name="Picture 2" descr="C:\Users\Пользователь\Desktop\Вита\для конкурса\фото дл презентации\IMAG01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214686"/>
            <a:ext cx="3084331" cy="19800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семинар Краснодар\фото\IMG_6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643446"/>
            <a:ext cx="2640000" cy="1980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286124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" name="Скругленная прямоугольная выноска 6"/>
          <p:cNvSpPr/>
          <p:nvPr/>
        </p:nvSpPr>
        <p:spPr bwMode="auto">
          <a:xfrm>
            <a:off x="0" y="1500174"/>
            <a:ext cx="2857520" cy="1571636"/>
          </a:xfrm>
          <a:prstGeom prst="wedgeRoundRectCallout">
            <a:avLst>
              <a:gd name="adj1" fmla="val 67442"/>
              <a:gd name="adj2" fmla="val -1964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3 этап</a:t>
            </a:r>
          </a:p>
          <a:p>
            <a:r>
              <a:rPr lang="ru-RU" sz="1800" b="1" dirty="0" smtClean="0"/>
              <a:t>Отражение </a:t>
            </a:r>
          </a:p>
          <a:p>
            <a:r>
              <a:rPr lang="ru-RU" sz="1800" b="1" dirty="0" smtClean="0"/>
              <a:t>детских впечатлений</a:t>
            </a:r>
          </a:p>
          <a:p>
            <a:r>
              <a:rPr lang="ru-RU" sz="1800" b="1" dirty="0" smtClean="0"/>
              <a:t>в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художественном </a:t>
            </a:r>
          </a:p>
          <a:p>
            <a:r>
              <a:rPr lang="ru-RU" sz="1800" b="1" dirty="0" smtClean="0"/>
              <a:t>творчестве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571868" y="1428736"/>
            <a:ext cx="5572132" cy="150019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1600" b="1" i="1" dirty="0" smtClean="0"/>
              <a:t>Активизация и закрепление </a:t>
            </a:r>
          </a:p>
          <a:p>
            <a:r>
              <a:rPr lang="ru-RU" sz="1600" b="1" i="1" dirty="0" smtClean="0"/>
              <a:t>полученных знаний в процессе </a:t>
            </a:r>
          </a:p>
          <a:p>
            <a:r>
              <a:rPr lang="ru-RU" sz="1600" b="1" i="1" dirty="0" smtClean="0"/>
              <a:t>образовательной деятельности </a:t>
            </a:r>
          </a:p>
          <a:p>
            <a:r>
              <a:rPr lang="ru-RU" sz="1600" b="1" i="1" dirty="0" smtClean="0"/>
              <a:t>и самостоятельной творческой </a:t>
            </a:r>
          </a:p>
          <a:p>
            <a:r>
              <a:rPr lang="ru-RU" sz="1600" b="1" i="1" dirty="0" smtClean="0"/>
              <a:t>деятельности детей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1670" y="3286124"/>
            <a:ext cx="6934200" cy="1909746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80000"/>
              </a:lnSpc>
              <a:buNone/>
            </a:pP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 bwMode="auto">
          <a:xfrm flipH="1">
            <a:off x="2000232" y="214290"/>
            <a:ext cx="6858048" cy="785818"/>
          </a:xfrm>
          <a:prstGeom prst="wedgeRoundRectCallout">
            <a:avLst>
              <a:gd name="adj1" fmla="val 52040"/>
              <a:gd name="adj2" fmla="val 118675"/>
              <a:gd name="adj3" fmla="val 16667"/>
            </a:avLst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66" y="0"/>
            <a:ext cx="7215238" cy="928694"/>
          </a:xfrm>
        </p:spPr>
        <p:txBody>
          <a:bodyPr vert="horz"/>
          <a:lstStyle/>
          <a:p>
            <a:pPr algn="l"/>
            <a:r>
              <a:rPr lang="ru-RU" sz="24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    </a:t>
            </a:r>
            <a:r>
              <a:rPr lang="ru-RU" sz="3200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Изоэкологическое</a:t>
            </a:r>
            <a:r>
              <a:rPr lang="ru-RU" sz="3200" dirty="0" smtClean="0"/>
              <a:t>    </a:t>
            </a:r>
            <a:r>
              <a:rPr lang="ru-RU" sz="3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воспитание 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3214686"/>
            <a:ext cx="2640000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4643446"/>
            <a:ext cx="2544668" cy="19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0" y="0"/>
            <a:ext cx="234360" cy="181588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 bwMode="auto">
          <a:xfrm>
            <a:off x="3071802" y="2000240"/>
            <a:ext cx="2786082" cy="2643206"/>
          </a:xfrm>
          <a:prstGeom prst="ellips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rgbClr val="09671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Нетрадиционные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техники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рисования</a:t>
            </a:r>
          </a:p>
        </p:txBody>
      </p:sp>
      <p:sp>
        <p:nvSpPr>
          <p:cNvPr id="6" name="7-конечная звезда 5"/>
          <p:cNvSpPr/>
          <p:nvPr/>
        </p:nvSpPr>
        <p:spPr bwMode="auto">
          <a:xfrm>
            <a:off x="0" y="0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Пальчики-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/>
              <a:t>палитра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7-конечная звезда 6"/>
          <p:cNvSpPr/>
          <p:nvPr/>
        </p:nvSpPr>
        <p:spPr bwMode="auto">
          <a:xfrm>
            <a:off x="7215174" y="0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Оттиск </a:t>
            </a:r>
          </a:p>
          <a:p>
            <a:r>
              <a:rPr lang="ru-RU" sz="2000" dirty="0" smtClean="0"/>
              <a:t>печатками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7-конечная звезда 7"/>
          <p:cNvSpPr/>
          <p:nvPr/>
        </p:nvSpPr>
        <p:spPr bwMode="auto">
          <a:xfrm>
            <a:off x="5072066" y="0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Рисование </a:t>
            </a:r>
          </a:p>
          <a:p>
            <a:r>
              <a:rPr lang="ru-RU" sz="2000" dirty="0" smtClean="0"/>
              <a:t>ладошкой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7-конечная звезда 8"/>
          <p:cNvSpPr/>
          <p:nvPr/>
        </p:nvSpPr>
        <p:spPr bwMode="auto">
          <a:xfrm>
            <a:off x="2214546" y="0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Граттаж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7-конечная звезда 9"/>
          <p:cNvSpPr/>
          <p:nvPr/>
        </p:nvSpPr>
        <p:spPr bwMode="auto">
          <a:xfrm>
            <a:off x="0" y="2500306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Пуантилизм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7-конечная звезда 10"/>
          <p:cNvSpPr/>
          <p:nvPr/>
        </p:nvSpPr>
        <p:spPr bwMode="auto">
          <a:xfrm>
            <a:off x="0" y="4929174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Монотипия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7-конечная звезда 11"/>
          <p:cNvSpPr/>
          <p:nvPr/>
        </p:nvSpPr>
        <p:spPr bwMode="auto">
          <a:xfrm>
            <a:off x="2357422" y="4929174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Тычок </a:t>
            </a:r>
          </a:p>
          <a:p>
            <a:r>
              <a:rPr lang="ru-RU" sz="2000" dirty="0" smtClean="0"/>
              <a:t>жёсткой </a:t>
            </a:r>
          </a:p>
          <a:p>
            <a:r>
              <a:rPr lang="ru-RU" sz="2000" dirty="0" smtClean="0"/>
              <a:t>полусухой </a:t>
            </a:r>
          </a:p>
          <a:p>
            <a:r>
              <a:rPr lang="ru-RU" sz="2000" dirty="0" smtClean="0"/>
              <a:t>кистью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7-конечная звезда 12"/>
          <p:cNvSpPr/>
          <p:nvPr/>
        </p:nvSpPr>
        <p:spPr bwMode="auto">
          <a:xfrm>
            <a:off x="5214942" y="4929174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err="1" smtClean="0"/>
              <a:t>Набрызг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7-конечная звезда 13"/>
          <p:cNvSpPr/>
          <p:nvPr/>
        </p:nvSpPr>
        <p:spPr bwMode="auto">
          <a:xfrm>
            <a:off x="7215174" y="4929174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err="1" smtClean="0"/>
              <a:t>Пластилино</a:t>
            </a:r>
            <a:r>
              <a:rPr lang="ru-RU" sz="2000" dirty="0" smtClean="0"/>
              <a:t>-</a:t>
            </a:r>
          </a:p>
          <a:p>
            <a:r>
              <a:rPr lang="ru-RU" sz="2000" dirty="0" smtClean="0"/>
              <a:t>графия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7-конечная звезда 14"/>
          <p:cNvSpPr/>
          <p:nvPr/>
        </p:nvSpPr>
        <p:spPr bwMode="auto">
          <a:xfrm>
            <a:off x="7215174" y="2428868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Восковые </a:t>
            </a:r>
          </a:p>
          <a:p>
            <a:r>
              <a:rPr lang="ru-RU" sz="2000" dirty="0" smtClean="0"/>
              <a:t>мелки + </a:t>
            </a:r>
          </a:p>
          <a:p>
            <a:r>
              <a:rPr lang="ru-RU" sz="2000" dirty="0" smtClean="0"/>
              <a:t>акварель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7-конечная звезда 15"/>
          <p:cNvSpPr/>
          <p:nvPr/>
        </p:nvSpPr>
        <p:spPr bwMode="auto">
          <a:xfrm>
            <a:off x="1285852" y="1428736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Печатание </a:t>
            </a:r>
          </a:p>
          <a:p>
            <a:r>
              <a:rPr lang="ru-RU" sz="2000" dirty="0" smtClean="0"/>
              <a:t>бумагой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7-конечная звезда 16"/>
          <p:cNvSpPr/>
          <p:nvPr/>
        </p:nvSpPr>
        <p:spPr bwMode="auto">
          <a:xfrm>
            <a:off x="1428728" y="3500438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Рисование </a:t>
            </a:r>
          </a:p>
          <a:p>
            <a:r>
              <a:rPr lang="ru-RU" sz="2000" dirty="0" smtClean="0"/>
              <a:t>мыльной </a:t>
            </a:r>
          </a:p>
          <a:p>
            <a:r>
              <a:rPr lang="ru-RU" sz="2000" dirty="0" smtClean="0"/>
              <a:t>пеной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7-конечная звезда 17"/>
          <p:cNvSpPr/>
          <p:nvPr/>
        </p:nvSpPr>
        <p:spPr bwMode="auto">
          <a:xfrm>
            <a:off x="5715008" y="1500174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Рисование </a:t>
            </a:r>
          </a:p>
          <a:p>
            <a:r>
              <a:rPr lang="ru-RU" sz="2000" dirty="0" smtClean="0"/>
              <a:t>на мокрой</a:t>
            </a:r>
          </a:p>
          <a:p>
            <a:r>
              <a:rPr lang="ru-RU" sz="2000" dirty="0" smtClean="0"/>
              <a:t> бумаге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7-конечная звезда 18"/>
          <p:cNvSpPr/>
          <p:nvPr/>
        </p:nvSpPr>
        <p:spPr bwMode="auto">
          <a:xfrm>
            <a:off x="5643570" y="3357562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Рисование </a:t>
            </a:r>
          </a:p>
          <a:p>
            <a:r>
              <a:rPr lang="ru-RU" sz="2000" dirty="0" smtClean="0"/>
              <a:t>кляксами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7-конечная звезда 19"/>
          <p:cNvSpPr/>
          <p:nvPr/>
        </p:nvSpPr>
        <p:spPr bwMode="auto">
          <a:xfrm>
            <a:off x="3786182" y="4214818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Рисование </a:t>
            </a:r>
          </a:p>
          <a:p>
            <a:r>
              <a:rPr lang="ru-RU" sz="2000" dirty="0" smtClean="0"/>
              <a:t>с помощью </a:t>
            </a:r>
          </a:p>
          <a:p>
            <a:r>
              <a:rPr lang="ru-RU" sz="2000" dirty="0" smtClean="0"/>
              <a:t>соли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7-конечная звезда 20"/>
          <p:cNvSpPr/>
          <p:nvPr/>
        </p:nvSpPr>
        <p:spPr bwMode="auto">
          <a:xfrm>
            <a:off x="3643306" y="428604"/>
            <a:ext cx="1928826" cy="1928826"/>
          </a:xfrm>
          <a:prstGeom prst="star7">
            <a:avLst/>
          </a:prstGeom>
          <a:solidFill>
            <a:srgbClr val="FF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2000" dirty="0" smtClean="0"/>
              <a:t>Мятый </a:t>
            </a:r>
          </a:p>
          <a:p>
            <a:r>
              <a:rPr lang="ru-RU" sz="2000" dirty="0" smtClean="0"/>
              <a:t>рисунок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. к семинару">
  <a:themeElements>
    <a:clrScheme name="">
      <a:dk1>
        <a:srgbClr val="4D4D4D"/>
      </a:dk1>
      <a:lt1>
        <a:srgbClr val="FFFFFF"/>
      </a:lt1>
      <a:dk2>
        <a:srgbClr val="4D4D4D"/>
      </a:dk2>
      <a:lt2>
        <a:srgbClr val="0E7E24"/>
      </a:lt2>
      <a:accent1>
        <a:srgbClr val="369026"/>
      </a:accent1>
      <a:accent2>
        <a:srgbClr val="68C419"/>
      </a:accent2>
      <a:accent3>
        <a:srgbClr val="FFFFFF"/>
      </a:accent3>
      <a:accent4>
        <a:srgbClr val="404040"/>
      </a:accent4>
      <a:accent5>
        <a:srgbClr val="AEC6AC"/>
      </a:accent5>
      <a:accent6>
        <a:srgbClr val="5EB116"/>
      </a:accent6>
      <a:hlink>
        <a:srgbClr val="76E11D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CAA42"/>
        </a:lt2>
        <a:accent1>
          <a:srgbClr val="9BB249"/>
        </a:accent1>
        <a:accent2>
          <a:srgbClr val="67B64F"/>
        </a:accent2>
        <a:accent3>
          <a:srgbClr val="FFFFFF"/>
        </a:accent3>
        <a:accent4>
          <a:srgbClr val="404040"/>
        </a:accent4>
        <a:accent5>
          <a:srgbClr val="CBD5B1"/>
        </a:accent5>
        <a:accent6>
          <a:srgbClr val="5DA547"/>
        </a:accent6>
        <a:hlink>
          <a:srgbClr val="B8CC7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101D0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101D0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42640C"/>
        </a:lt2>
        <a:accent1>
          <a:srgbClr val="8EB81F"/>
        </a:accent1>
        <a:accent2>
          <a:srgbClr val="C6D938"/>
        </a:accent2>
        <a:accent3>
          <a:srgbClr val="FFFFFF"/>
        </a:accent3>
        <a:accent4>
          <a:srgbClr val="404040"/>
        </a:accent4>
        <a:accent5>
          <a:srgbClr val="C6D8AB"/>
        </a:accent5>
        <a:accent6>
          <a:srgbClr val="B3C432"/>
        </a:accent6>
        <a:hlink>
          <a:srgbClr val="67841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E1E4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презент. к семинару</Template>
  <TotalTime>844</TotalTime>
  <Words>485</Words>
  <Application>Microsoft Office PowerPoint</Application>
  <PresentationFormat>Экран (4:3)</PresentationFormat>
  <Paragraphs>311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презент. к семинару</vt:lpstr>
      <vt:lpstr>Слайд 1</vt:lpstr>
      <vt:lpstr>Слайд 2</vt:lpstr>
      <vt:lpstr>Что такое ИЗОЭКОЛОГИЯ?</vt:lpstr>
      <vt:lpstr>Слайд 4</vt:lpstr>
      <vt:lpstr>Слайд 5</vt:lpstr>
      <vt:lpstr>     Изоэкологическое    воспитание </vt:lpstr>
      <vt:lpstr>     Изоэкологическое    воспитание </vt:lpstr>
      <vt:lpstr>     Изоэкологическое    воспитание </vt:lpstr>
      <vt:lpstr>Слайд 9</vt:lpstr>
      <vt:lpstr>     </vt:lpstr>
      <vt:lpstr>Слайд 11</vt:lpstr>
      <vt:lpstr>     </vt:lpstr>
      <vt:lpstr>Слайд 13</vt:lpstr>
      <vt:lpstr>     </vt:lpstr>
      <vt:lpstr>Слайд 15</vt:lpstr>
      <vt:lpstr>     </vt:lpstr>
      <vt:lpstr>Слайд 17</vt:lpstr>
      <vt:lpstr>     </vt:lpstr>
      <vt:lpstr>Слайд 19</vt:lpstr>
      <vt:lpstr>Слайд 20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72</cp:revision>
  <dcterms:created xsi:type="dcterms:W3CDTF">2018-05-04T05:59:41Z</dcterms:created>
  <dcterms:modified xsi:type="dcterms:W3CDTF">2018-05-09T11:56:03Z</dcterms:modified>
</cp:coreProperties>
</file>