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5" r:id="rId3"/>
    <p:sldId id="258" r:id="rId4"/>
    <p:sldId id="278" r:id="rId5"/>
    <p:sldId id="274"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57" r:id="rId20"/>
    <p:sldId id="276" r:id="rId21"/>
    <p:sldId id="277" r:id="rId2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9" autoAdjust="0"/>
    <p:restoredTop sz="86380" autoAdjust="0"/>
  </p:normalViewPr>
  <p:slideViewPr>
    <p:cSldViewPr>
      <p:cViewPr varScale="1">
        <p:scale>
          <a:sx n="63" d="100"/>
          <a:sy n="63" d="100"/>
        </p:scale>
        <p:origin x="-1362" y="-108"/>
      </p:cViewPr>
      <p:guideLst>
        <p:guide orient="horz" pos="2160"/>
        <p:guide pos="2880"/>
      </p:guideLst>
    </p:cSldViewPr>
  </p:slideViewPr>
  <p:outlineViewPr>
    <p:cViewPr>
      <p:scale>
        <a:sx n="33" d="100"/>
        <a:sy n="33" d="100"/>
      </p:scale>
      <p:origin x="246" y="22434"/>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40B2F5-0FC3-420F-A267-985CB33D0255}" type="datetimeFigureOut">
              <a:rPr lang="ru-RU" smtClean="0"/>
              <a:pPr/>
              <a:t>29.09.2022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243D43-45BF-44DD-A313-1FD859C43FAD}" type="slidenum">
              <a:rPr lang="ru-RU" smtClean="0"/>
              <a:pPr/>
              <a:t>‹#›</a:t>
            </a:fld>
            <a:endParaRPr lang="ru-RU"/>
          </a:p>
        </p:txBody>
      </p:sp>
    </p:spTree>
    <p:extLst>
      <p:ext uri="{BB962C8B-B14F-4D97-AF65-F5344CB8AC3E}">
        <p14:creationId xmlns:p14="http://schemas.microsoft.com/office/powerpoint/2010/main" val="2329040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Детям предлагается отправиться в волшебный</a:t>
            </a:r>
            <a:r>
              <a:rPr lang="ru-RU" baseline="0" dirty="0" smtClean="0"/>
              <a:t> мир чувств и эмоций на паровозике, сказав заклинание :» Наш волшебный паровозик всех друзей вперед увозит».</a:t>
            </a:r>
          </a:p>
          <a:p>
            <a:r>
              <a:rPr lang="ru-RU" baseline="0" dirty="0" smtClean="0"/>
              <a:t>И вот, мы оказались на острове Плакс… На этом острове все жители плачут и грустят.</a:t>
            </a:r>
          </a:p>
          <a:p>
            <a:endParaRPr lang="ru-RU" dirty="0"/>
          </a:p>
        </p:txBody>
      </p:sp>
      <p:sp>
        <p:nvSpPr>
          <p:cNvPr id="4" name="Номер слайда 3"/>
          <p:cNvSpPr>
            <a:spLocks noGrp="1"/>
          </p:cNvSpPr>
          <p:nvPr>
            <p:ph type="sldNum" sz="quarter" idx="10"/>
          </p:nvPr>
        </p:nvSpPr>
        <p:spPr/>
        <p:txBody>
          <a:bodyPr/>
          <a:lstStyle/>
          <a:p>
            <a:fld id="{7C243D43-45BF-44DD-A313-1FD859C43FAD}" type="slidenum">
              <a:rPr lang="ru-RU" smtClean="0"/>
              <a:pPr/>
              <a:t>2</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Есть ещё одно верное средство- поиграть</a:t>
            </a:r>
            <a:r>
              <a:rPr lang="ru-RU" baseline="0" dirty="0" smtClean="0"/>
              <a:t> с друзьями!</a:t>
            </a:r>
          </a:p>
          <a:p>
            <a:r>
              <a:rPr lang="ru-RU" baseline="0" dirty="0" smtClean="0"/>
              <a:t>Давайте покажем жителям острова Плакс, как весело бывает проводить время с друзьями. </a:t>
            </a:r>
            <a:endParaRPr lang="ru-RU" dirty="0"/>
          </a:p>
        </p:txBody>
      </p:sp>
      <p:sp>
        <p:nvSpPr>
          <p:cNvPr id="4" name="Номер слайда 3"/>
          <p:cNvSpPr>
            <a:spLocks noGrp="1"/>
          </p:cNvSpPr>
          <p:nvPr>
            <p:ph type="sldNum" sz="quarter" idx="10"/>
          </p:nvPr>
        </p:nvSpPr>
        <p:spPr/>
        <p:txBody>
          <a:bodyPr/>
          <a:lstStyle/>
          <a:p>
            <a:fld id="{7C243D43-45BF-44DD-A313-1FD859C43FAD}" type="slidenum">
              <a:rPr lang="ru-RU" smtClean="0"/>
              <a:pPr/>
              <a:t>13</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Ребята, чары разрушены- жители Острова Плакс расколдованы! Теперь они знают средства против грусти, благодаря вам.</a:t>
            </a:r>
            <a:endParaRPr lang="ru-RU" dirty="0"/>
          </a:p>
        </p:txBody>
      </p:sp>
      <p:sp>
        <p:nvSpPr>
          <p:cNvPr id="4" name="Номер слайда 3"/>
          <p:cNvSpPr>
            <a:spLocks noGrp="1"/>
          </p:cNvSpPr>
          <p:nvPr>
            <p:ph type="sldNum" sz="quarter" idx="10"/>
          </p:nvPr>
        </p:nvSpPr>
        <p:spPr/>
        <p:txBody>
          <a:bodyPr/>
          <a:lstStyle/>
          <a:p>
            <a:fld id="{7C243D43-45BF-44DD-A313-1FD859C43FAD}" type="slidenum">
              <a:rPr lang="ru-RU" smtClean="0"/>
              <a:pPr/>
              <a:t>14</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Рассмотрите пиктограммы.</a:t>
            </a:r>
          </a:p>
          <a:p>
            <a:r>
              <a:rPr lang="ru-RU" dirty="0" smtClean="0"/>
              <a:t>Выберите</a:t>
            </a:r>
            <a:r>
              <a:rPr lang="ru-RU" baseline="0" dirty="0" smtClean="0"/>
              <a:t> </a:t>
            </a:r>
            <a:r>
              <a:rPr lang="ru-RU" baseline="0" dirty="0" err="1" smtClean="0"/>
              <a:t>поктограмму</a:t>
            </a:r>
            <a:r>
              <a:rPr lang="ru-RU" baseline="0" dirty="0" smtClean="0"/>
              <a:t>, на которой изображено грустное лицо.</a:t>
            </a:r>
          </a:p>
          <a:p>
            <a:r>
              <a:rPr lang="ru-RU" baseline="0" dirty="0" smtClean="0"/>
              <a:t>Как вы догадались, что оно грустное? (Чем отличается от других лиц?)</a:t>
            </a:r>
            <a:endParaRPr lang="ru-RU" dirty="0"/>
          </a:p>
        </p:txBody>
      </p:sp>
      <p:sp>
        <p:nvSpPr>
          <p:cNvPr id="4" name="Номер слайда 3"/>
          <p:cNvSpPr>
            <a:spLocks noGrp="1"/>
          </p:cNvSpPr>
          <p:nvPr>
            <p:ph type="sldNum" sz="quarter" idx="10"/>
          </p:nvPr>
        </p:nvSpPr>
        <p:spPr/>
        <p:txBody>
          <a:bodyPr/>
          <a:lstStyle/>
          <a:p>
            <a:fld id="{7C243D43-45BF-44DD-A313-1FD859C43FAD}" type="slidenum">
              <a:rPr lang="ru-RU" smtClean="0"/>
              <a:pPr/>
              <a:t>15</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Давайте вспомним, о</a:t>
            </a:r>
            <a:r>
              <a:rPr lang="ru-RU" baseline="0" dirty="0" smtClean="0"/>
              <a:t> чем</a:t>
            </a:r>
            <a:r>
              <a:rPr lang="ru-RU" dirty="0" smtClean="0"/>
              <a:t> вы узнали на занятии?</a:t>
            </a:r>
            <a:endParaRPr lang="ru-RU" dirty="0"/>
          </a:p>
        </p:txBody>
      </p:sp>
      <p:sp>
        <p:nvSpPr>
          <p:cNvPr id="4" name="Номер слайда 3"/>
          <p:cNvSpPr>
            <a:spLocks noGrp="1"/>
          </p:cNvSpPr>
          <p:nvPr>
            <p:ph type="sldNum" sz="quarter" idx="10"/>
          </p:nvPr>
        </p:nvSpPr>
        <p:spPr/>
        <p:txBody>
          <a:bodyPr/>
          <a:lstStyle/>
          <a:p>
            <a:fld id="{7C243D43-45BF-44DD-A313-1FD859C43FAD}" type="slidenum">
              <a:rPr lang="ru-RU" smtClean="0"/>
              <a:pPr/>
              <a:t>16</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Детей встречает жительница острова Плакс - Грустинка</a:t>
            </a:r>
          </a:p>
          <a:p>
            <a:r>
              <a:rPr lang="ru-RU" dirty="0" smtClean="0"/>
              <a:t>-Здравствуйте, ребята! Давайте поплачем вместе!</a:t>
            </a:r>
          </a:p>
          <a:p>
            <a:pPr>
              <a:buFontTx/>
              <a:buNone/>
            </a:pPr>
            <a:r>
              <a:rPr lang="ru-RU" dirty="0" smtClean="0"/>
              <a:t>У</a:t>
            </a:r>
            <a:r>
              <a:rPr lang="ru-RU" baseline="0" dirty="0" smtClean="0"/>
              <a:t> нашего острова есть тайна. </a:t>
            </a:r>
            <a:r>
              <a:rPr lang="ru-RU" baseline="0" dirty="0" err="1" smtClean="0"/>
              <a:t>Давным</a:t>
            </a:r>
            <a:r>
              <a:rPr lang="ru-RU" baseline="0" dirty="0" smtClean="0"/>
              <a:t> – давно злая волшебница Обида </a:t>
            </a:r>
            <a:r>
              <a:rPr lang="ru-RU" baseline="0" dirty="0" err="1" smtClean="0"/>
              <a:t>Плаксовна</a:t>
            </a:r>
            <a:r>
              <a:rPr lang="ru-RU" baseline="0" dirty="0" smtClean="0"/>
              <a:t> заколдовала всех жителей этого острова, и с тех пор мы забыли , как смеяться. Расколдовать нас смогут только добрые дети, которые искренне захотят нам помочь..</a:t>
            </a:r>
            <a:endParaRPr lang="ru-RU" dirty="0" smtClean="0"/>
          </a:p>
        </p:txBody>
      </p:sp>
      <p:sp>
        <p:nvSpPr>
          <p:cNvPr id="4" name="Номер слайда 3"/>
          <p:cNvSpPr>
            <a:spLocks noGrp="1"/>
          </p:cNvSpPr>
          <p:nvPr>
            <p:ph type="sldNum" sz="quarter" idx="10"/>
          </p:nvPr>
        </p:nvSpPr>
        <p:spPr/>
        <p:txBody>
          <a:bodyPr/>
          <a:lstStyle/>
          <a:p>
            <a:fld id="{7C243D43-45BF-44DD-A313-1FD859C43FAD}"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baseline="0" dirty="0" err="1" smtClean="0"/>
              <a:t>Давным</a:t>
            </a:r>
            <a:r>
              <a:rPr lang="ru-RU" baseline="0" dirty="0" smtClean="0"/>
              <a:t> – давно злая волшебница Обида </a:t>
            </a:r>
            <a:r>
              <a:rPr lang="ru-RU" baseline="0" dirty="0" err="1" smtClean="0"/>
              <a:t>Плаксовна</a:t>
            </a:r>
            <a:r>
              <a:rPr lang="ru-RU" baseline="0" dirty="0" smtClean="0"/>
              <a:t> заколдовала всех жителей этого острова, и с тех пор мы забыли , как смеяться. Расколдовать нас смогут только добрые дети, которые искренне захотят нам помочь..</a:t>
            </a:r>
            <a:endParaRPr lang="ru-RU" dirty="0"/>
          </a:p>
        </p:txBody>
      </p:sp>
      <p:sp>
        <p:nvSpPr>
          <p:cNvPr id="4" name="Номер слайда 3"/>
          <p:cNvSpPr>
            <a:spLocks noGrp="1"/>
          </p:cNvSpPr>
          <p:nvPr>
            <p:ph type="sldNum" sz="quarter" idx="10"/>
          </p:nvPr>
        </p:nvSpPr>
        <p:spPr/>
        <p:txBody>
          <a:bodyPr/>
          <a:lstStyle/>
          <a:p>
            <a:fld id="{7C243D43-45BF-44DD-A313-1FD859C43FAD}" type="slidenum">
              <a:rPr lang="ru-RU" smtClean="0"/>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Давайте познакомимся с жителями острова Плакс.</a:t>
            </a:r>
            <a:endParaRPr lang="ru-RU" dirty="0"/>
          </a:p>
        </p:txBody>
      </p:sp>
      <p:sp>
        <p:nvSpPr>
          <p:cNvPr id="4" name="Номер слайда 3"/>
          <p:cNvSpPr>
            <a:spLocks noGrp="1"/>
          </p:cNvSpPr>
          <p:nvPr>
            <p:ph type="sldNum" sz="quarter" idx="10"/>
          </p:nvPr>
        </p:nvSpPr>
        <p:spPr/>
        <p:txBody>
          <a:bodyPr/>
          <a:lstStyle/>
          <a:p>
            <a:fld id="{7C243D43-45BF-44DD-A313-1FD859C43FAD}" type="slidenum">
              <a:rPr lang="ru-RU" smtClean="0"/>
              <a:pPr/>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Что объединяет всех жителей этого острова? </a:t>
            </a:r>
          </a:p>
          <a:p>
            <a:r>
              <a:rPr lang="ru-RU" dirty="0" smtClean="0"/>
              <a:t>Как они выглядят?</a:t>
            </a:r>
          </a:p>
          <a:p>
            <a:r>
              <a:rPr lang="ru-RU" dirty="0" smtClean="0"/>
              <a:t>Какие</a:t>
            </a:r>
            <a:r>
              <a:rPr lang="ru-RU" baseline="0" dirty="0" smtClean="0"/>
              <a:t> чувства они испытывают?</a:t>
            </a:r>
          </a:p>
          <a:p>
            <a:endParaRPr lang="ru-RU" dirty="0"/>
          </a:p>
        </p:txBody>
      </p:sp>
      <p:sp>
        <p:nvSpPr>
          <p:cNvPr id="4" name="Номер слайда 3"/>
          <p:cNvSpPr>
            <a:spLocks noGrp="1"/>
          </p:cNvSpPr>
          <p:nvPr>
            <p:ph type="sldNum" sz="quarter" idx="10"/>
          </p:nvPr>
        </p:nvSpPr>
        <p:spPr/>
        <p:txBody>
          <a:bodyPr/>
          <a:lstStyle/>
          <a:p>
            <a:fld id="{7C243D43-45BF-44DD-A313-1FD859C43FAD}" type="slidenum">
              <a:rPr lang="ru-RU" smtClean="0"/>
              <a:pPr/>
              <a:t>8</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Хотите ли вы помочь жителям острова Плакс избавиться от грусти?</a:t>
            </a:r>
          </a:p>
          <a:p>
            <a:r>
              <a:rPr lang="ru-RU" dirty="0" smtClean="0"/>
              <a:t>Ребята, а вы испытывали грусть когда-нибудь?</a:t>
            </a:r>
          </a:p>
          <a:p>
            <a:r>
              <a:rPr lang="ru-RU" dirty="0" smtClean="0"/>
              <a:t>Опишите</a:t>
            </a:r>
            <a:r>
              <a:rPr lang="ru-RU" baseline="0" dirty="0" smtClean="0"/>
              <a:t> ваши ощущения от этого чувства. Можно ли назвать это чувство приятным? </a:t>
            </a:r>
          </a:p>
          <a:p>
            <a:r>
              <a:rPr lang="ru-RU" baseline="0" dirty="0" smtClean="0"/>
              <a:t>Что могло бы поднять настроение вам наше настроение и побороть грусть?</a:t>
            </a:r>
          </a:p>
          <a:p>
            <a:endParaRPr lang="ru-RU" baseline="0" dirty="0" smtClean="0"/>
          </a:p>
          <a:p>
            <a:endParaRPr lang="ru-RU" dirty="0"/>
          </a:p>
        </p:txBody>
      </p:sp>
      <p:sp>
        <p:nvSpPr>
          <p:cNvPr id="4" name="Номер слайда 3"/>
          <p:cNvSpPr>
            <a:spLocks noGrp="1"/>
          </p:cNvSpPr>
          <p:nvPr>
            <p:ph type="sldNum" sz="quarter" idx="10"/>
          </p:nvPr>
        </p:nvSpPr>
        <p:spPr/>
        <p:txBody>
          <a:bodyPr/>
          <a:lstStyle/>
          <a:p>
            <a:fld id="{7C243D43-45BF-44DD-A313-1FD859C43FAD}" type="slidenum">
              <a:rPr lang="ru-RU" smtClean="0"/>
              <a:pPr/>
              <a:t>9</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Если хочется избавится от грусти- попробуй улыбнуться.</a:t>
            </a:r>
          </a:p>
          <a:p>
            <a:r>
              <a:rPr lang="ru-RU" dirty="0" smtClean="0"/>
              <a:t>Давайте научим жителей острова улыбаться и веселиться, покажем, как радуются люди.</a:t>
            </a:r>
            <a:endParaRPr lang="ru-RU" dirty="0"/>
          </a:p>
        </p:txBody>
      </p:sp>
      <p:sp>
        <p:nvSpPr>
          <p:cNvPr id="4" name="Номер слайда 3"/>
          <p:cNvSpPr>
            <a:spLocks noGrp="1"/>
          </p:cNvSpPr>
          <p:nvPr>
            <p:ph type="sldNum" sz="quarter" idx="10"/>
          </p:nvPr>
        </p:nvSpPr>
        <p:spPr/>
        <p:txBody>
          <a:bodyPr/>
          <a:lstStyle/>
          <a:p>
            <a:fld id="{7C243D43-45BF-44DD-A313-1FD859C43FAD}" type="slidenum">
              <a:rPr lang="ru-RU" smtClean="0"/>
              <a:pPr/>
              <a:t>10</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Можно взять свою любимую игрушку, прижать к себе, поиграть с </a:t>
            </a:r>
            <a:r>
              <a:rPr lang="ru-RU" dirty="0" err="1" smtClean="0"/>
              <a:t>ней-это</a:t>
            </a:r>
            <a:r>
              <a:rPr lang="ru-RU" dirty="0" smtClean="0"/>
              <a:t> поможет поднять настроение.</a:t>
            </a:r>
            <a:endParaRPr lang="ru-RU" dirty="0"/>
          </a:p>
        </p:txBody>
      </p:sp>
      <p:sp>
        <p:nvSpPr>
          <p:cNvPr id="4" name="Номер слайда 3"/>
          <p:cNvSpPr>
            <a:spLocks noGrp="1"/>
          </p:cNvSpPr>
          <p:nvPr>
            <p:ph type="sldNum" sz="quarter" idx="10"/>
          </p:nvPr>
        </p:nvSpPr>
        <p:spPr/>
        <p:txBody>
          <a:bodyPr/>
          <a:lstStyle/>
          <a:p>
            <a:fld id="{7C243D43-45BF-44DD-A313-1FD859C43FAD}" type="slidenum">
              <a:rPr lang="ru-RU" smtClean="0"/>
              <a:pPr/>
              <a:t>11</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Вспомним о самом</a:t>
            </a:r>
            <a:r>
              <a:rPr lang="ru-RU" baseline="0" dirty="0" smtClean="0"/>
              <a:t> приятном на свете, например, о сладкой конфете…</a:t>
            </a:r>
            <a:endParaRPr lang="ru-RU" dirty="0"/>
          </a:p>
        </p:txBody>
      </p:sp>
      <p:sp>
        <p:nvSpPr>
          <p:cNvPr id="4" name="Номер слайда 3"/>
          <p:cNvSpPr>
            <a:spLocks noGrp="1"/>
          </p:cNvSpPr>
          <p:nvPr>
            <p:ph type="sldNum" sz="quarter" idx="10"/>
          </p:nvPr>
        </p:nvSpPr>
        <p:spPr/>
        <p:txBody>
          <a:bodyPr/>
          <a:lstStyle/>
          <a:p>
            <a:fld id="{7C243D43-45BF-44DD-A313-1FD859C43FAD}" type="slidenum">
              <a:rPr lang="ru-RU" smtClean="0"/>
              <a:pPr/>
              <a:t>12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D2417B5B-3932-45D3-BB9B-C0A0C3B87048}" type="datetimeFigureOut">
              <a:rPr lang="ru-RU"/>
              <a:pPr>
                <a:defRPr/>
              </a:pPr>
              <a:t>29.09.2022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59E4F6B4-9877-4CFE-B83F-24688E8868DE}" type="slidenum">
              <a:rPr lang="ru-RU"/>
              <a:pPr/>
              <a:t>‹#›</a:t>
            </a:fld>
            <a:endParaRPr lang="ru-RU"/>
          </a:p>
        </p:txBody>
      </p:sp>
    </p:spTree>
    <p:extLst>
      <p:ext uri="{BB962C8B-B14F-4D97-AF65-F5344CB8AC3E}">
        <p14:creationId xmlns:p14="http://schemas.microsoft.com/office/powerpoint/2010/main" val="3605065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B0D96B0-ACB3-4C12-A4DC-872538EE1F73}" type="datetimeFigureOut">
              <a:rPr lang="ru-RU"/>
              <a:pPr>
                <a:defRPr/>
              </a:pPr>
              <a:t>29.09.2022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40E65185-0F21-429D-B04F-4A81A912AAE1}" type="slidenum">
              <a:rPr lang="ru-RU"/>
              <a:pPr/>
              <a:t>‹#›</a:t>
            </a:fld>
            <a:endParaRPr lang="ru-RU"/>
          </a:p>
        </p:txBody>
      </p:sp>
    </p:spTree>
    <p:extLst>
      <p:ext uri="{BB962C8B-B14F-4D97-AF65-F5344CB8AC3E}">
        <p14:creationId xmlns:p14="http://schemas.microsoft.com/office/powerpoint/2010/main" val="3704830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493A97B-404B-4C6A-979B-D3D19C705C36}" type="datetimeFigureOut">
              <a:rPr lang="ru-RU"/>
              <a:pPr>
                <a:defRPr/>
              </a:pPr>
              <a:t>29.09.2022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89105A4C-A3A4-4D25-9533-8DDA541A2853}" type="slidenum">
              <a:rPr lang="ru-RU"/>
              <a:pPr/>
              <a:t>‹#›</a:t>
            </a:fld>
            <a:endParaRPr lang="ru-RU"/>
          </a:p>
        </p:txBody>
      </p:sp>
    </p:spTree>
    <p:extLst>
      <p:ext uri="{BB962C8B-B14F-4D97-AF65-F5344CB8AC3E}">
        <p14:creationId xmlns:p14="http://schemas.microsoft.com/office/powerpoint/2010/main" val="1035601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BCFA002-75DF-4A31-A62B-79EF295B0F49}" type="datetimeFigureOut">
              <a:rPr lang="ru-RU"/>
              <a:pPr>
                <a:defRPr/>
              </a:pPr>
              <a:t>29.09.2022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0C6FCE52-C470-46D1-8947-AD8BA011003F}" type="slidenum">
              <a:rPr lang="ru-RU"/>
              <a:pPr/>
              <a:t>‹#›</a:t>
            </a:fld>
            <a:endParaRPr lang="ru-RU"/>
          </a:p>
        </p:txBody>
      </p:sp>
    </p:spTree>
    <p:extLst>
      <p:ext uri="{BB962C8B-B14F-4D97-AF65-F5344CB8AC3E}">
        <p14:creationId xmlns:p14="http://schemas.microsoft.com/office/powerpoint/2010/main" val="161399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394E91F-3B2E-4227-91D1-4045C05ACE09}" type="datetimeFigureOut">
              <a:rPr lang="ru-RU"/>
              <a:pPr>
                <a:defRPr/>
              </a:pPr>
              <a:t>29.09.2022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BB469040-97CE-4905-B85C-C3366E7942F7}" type="slidenum">
              <a:rPr lang="ru-RU"/>
              <a:pPr/>
              <a:t>‹#›</a:t>
            </a:fld>
            <a:endParaRPr lang="ru-RU"/>
          </a:p>
        </p:txBody>
      </p:sp>
    </p:spTree>
    <p:extLst>
      <p:ext uri="{BB962C8B-B14F-4D97-AF65-F5344CB8AC3E}">
        <p14:creationId xmlns:p14="http://schemas.microsoft.com/office/powerpoint/2010/main" val="67453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FE5E92F3-A97E-4B35-844E-71BC595EB41A}" type="datetimeFigureOut">
              <a:rPr lang="ru-RU"/>
              <a:pPr>
                <a:defRPr/>
              </a:pPr>
              <a:t>29.09.2022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DEF29580-5D75-4048-84F2-6B3EABA4A6A3}" type="slidenum">
              <a:rPr lang="ru-RU"/>
              <a:pPr/>
              <a:t>‹#›</a:t>
            </a:fld>
            <a:endParaRPr lang="ru-RU"/>
          </a:p>
        </p:txBody>
      </p:sp>
    </p:spTree>
    <p:extLst>
      <p:ext uri="{BB962C8B-B14F-4D97-AF65-F5344CB8AC3E}">
        <p14:creationId xmlns:p14="http://schemas.microsoft.com/office/powerpoint/2010/main" val="1689155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4891BDE6-15A3-49AA-807A-962419840EE4}" type="datetimeFigureOut">
              <a:rPr lang="ru-RU"/>
              <a:pPr>
                <a:defRPr/>
              </a:pPr>
              <a:t>29.09.2022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fld id="{62102E70-EAC8-466E-AC21-2F8DF9DEA2BB}" type="slidenum">
              <a:rPr lang="ru-RU"/>
              <a:pPr/>
              <a:t>‹#›</a:t>
            </a:fld>
            <a:endParaRPr lang="ru-RU"/>
          </a:p>
        </p:txBody>
      </p:sp>
    </p:spTree>
    <p:extLst>
      <p:ext uri="{BB962C8B-B14F-4D97-AF65-F5344CB8AC3E}">
        <p14:creationId xmlns:p14="http://schemas.microsoft.com/office/powerpoint/2010/main" val="4127106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3DF629A-ACFC-40AD-B715-EAD31DB21819}" type="datetimeFigureOut">
              <a:rPr lang="ru-RU"/>
              <a:pPr>
                <a:defRPr/>
              </a:pPr>
              <a:t>29.09.2022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fld id="{0B1AE5D8-BA22-4086-A809-C385F5B9C9FA}" type="slidenum">
              <a:rPr lang="ru-RU"/>
              <a:pPr/>
              <a:t>‹#›</a:t>
            </a:fld>
            <a:endParaRPr lang="ru-RU"/>
          </a:p>
        </p:txBody>
      </p:sp>
    </p:spTree>
    <p:extLst>
      <p:ext uri="{BB962C8B-B14F-4D97-AF65-F5344CB8AC3E}">
        <p14:creationId xmlns:p14="http://schemas.microsoft.com/office/powerpoint/2010/main" val="1939521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E84BE6B8-246C-4860-B485-11776F91454B}" type="datetimeFigureOut">
              <a:rPr lang="ru-RU"/>
              <a:pPr>
                <a:defRPr/>
              </a:pPr>
              <a:t>29.09.2022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fld id="{7D191BA5-6346-48CB-8A12-B73AD563F5F0}" type="slidenum">
              <a:rPr lang="ru-RU"/>
              <a:pPr/>
              <a:t>‹#›</a:t>
            </a:fld>
            <a:endParaRPr lang="ru-RU"/>
          </a:p>
        </p:txBody>
      </p:sp>
    </p:spTree>
    <p:extLst>
      <p:ext uri="{BB962C8B-B14F-4D97-AF65-F5344CB8AC3E}">
        <p14:creationId xmlns:p14="http://schemas.microsoft.com/office/powerpoint/2010/main" val="2955183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ED7685E-A9F8-4273-A71B-966265F23A59}" type="datetimeFigureOut">
              <a:rPr lang="ru-RU"/>
              <a:pPr>
                <a:defRPr/>
              </a:pPr>
              <a:t>29.09.2022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6398661A-FD71-40C6-93B5-80776510B68C}" type="slidenum">
              <a:rPr lang="ru-RU"/>
              <a:pPr/>
              <a:t>‹#›</a:t>
            </a:fld>
            <a:endParaRPr lang="ru-RU"/>
          </a:p>
        </p:txBody>
      </p:sp>
    </p:spTree>
    <p:extLst>
      <p:ext uri="{BB962C8B-B14F-4D97-AF65-F5344CB8AC3E}">
        <p14:creationId xmlns:p14="http://schemas.microsoft.com/office/powerpoint/2010/main" val="3151453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A563F3D-B876-473B-A37F-12B9798750EF}" type="datetimeFigureOut">
              <a:rPr lang="ru-RU"/>
              <a:pPr>
                <a:defRPr/>
              </a:pPr>
              <a:t>29.09.2022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82D632CD-A318-4390-8750-ABA2F37E5C77}" type="slidenum">
              <a:rPr lang="ru-RU"/>
              <a:pPr/>
              <a:t>‹#›</a:t>
            </a:fld>
            <a:endParaRPr lang="ru-RU"/>
          </a:p>
        </p:txBody>
      </p:sp>
    </p:spTree>
    <p:extLst>
      <p:ext uri="{BB962C8B-B14F-4D97-AF65-F5344CB8AC3E}">
        <p14:creationId xmlns:p14="http://schemas.microsoft.com/office/powerpoint/2010/main" val="2054551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071E960-5D07-432D-B2BD-BD5BD651DD9A}" type="datetimeFigureOut">
              <a:rPr lang="ru-RU"/>
              <a:pPr>
                <a:defRPr/>
              </a:pPr>
              <a:t>29.09.2022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57D27287-5554-48E8-B76A-6684CB08231F}"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Заголовок 1"/>
          <p:cNvSpPr>
            <a:spLocks noGrp="1"/>
          </p:cNvSpPr>
          <p:nvPr>
            <p:ph type="ctrTitle"/>
          </p:nvPr>
        </p:nvSpPr>
        <p:spPr>
          <a:xfrm>
            <a:off x="685800" y="3143248"/>
            <a:ext cx="7772400" cy="1357322"/>
          </a:xfrm>
        </p:spPr>
        <p:txBody>
          <a:bodyPr/>
          <a:lstStyle/>
          <a:p>
            <a:r>
              <a:rPr lang="ru-RU" b="1" dirty="0" smtClean="0">
                <a:solidFill>
                  <a:srgbClr val="0070C0"/>
                </a:solidFill>
              </a:rPr>
              <a:t>Знакомимся с новой эмоцией.</a:t>
            </a:r>
            <a:br>
              <a:rPr lang="ru-RU" b="1" dirty="0" smtClean="0">
                <a:solidFill>
                  <a:srgbClr val="0070C0"/>
                </a:solidFill>
              </a:rPr>
            </a:br>
            <a:r>
              <a:rPr lang="ru-RU" dirty="0" smtClean="0"/>
              <a:t/>
            </a:r>
            <a:br>
              <a:rPr lang="ru-RU" dirty="0" smtClean="0"/>
            </a:br>
            <a:endParaRPr lang="ru-RU" dirty="0" smtClean="0"/>
          </a:p>
        </p:txBody>
      </p:sp>
      <p:sp>
        <p:nvSpPr>
          <p:cNvPr id="4" name="Прямоугольник 3"/>
          <p:cNvSpPr/>
          <p:nvPr/>
        </p:nvSpPr>
        <p:spPr>
          <a:xfrm>
            <a:off x="2016813" y="3286123"/>
            <a:ext cx="4698327" cy="923330"/>
          </a:xfrm>
          <a:prstGeom prst="rect">
            <a:avLst/>
          </a:prstGeom>
          <a:noFill/>
        </p:spPr>
        <p:txBody>
          <a:bodyPr wrap="square" lIns="91440" tIns="45720" rIns="91440" bIns="45720">
            <a:spAutoFit/>
          </a:bodyPr>
          <a:lstStyle/>
          <a:p>
            <a:pPr algn="ctr"/>
            <a:r>
              <a:rPr lang="ru-RU" sz="5400" b="1" cap="none" spc="0" dirty="0" smtClean="0">
                <a:ln w="900" cmpd="sng">
                  <a:solidFill>
                    <a:schemeClr val="tx1">
                      <a:alpha val="55000"/>
                    </a:schemeClr>
                  </a:solidFill>
                  <a:prstDash val="solid"/>
                </a:ln>
                <a:solidFill>
                  <a:srgbClr val="92D050"/>
                </a:solidFill>
                <a:effectLst>
                  <a:innerShdw blurRad="101600" dist="76200" dir="5400000">
                    <a:schemeClr val="accent1">
                      <a:satMod val="190000"/>
                      <a:tint val="100000"/>
                      <a:alpha val="74000"/>
                    </a:schemeClr>
                  </a:innerShdw>
                </a:effectLst>
              </a:rPr>
              <a:t>ГРУСТЬ.</a:t>
            </a:r>
            <a:endParaRPr lang="ru-RU" sz="5400" b="1" cap="none" spc="0" dirty="0">
              <a:ln w="900" cmpd="sng">
                <a:solidFill>
                  <a:schemeClr val="tx1">
                    <a:alpha val="55000"/>
                  </a:schemeClr>
                </a:solidFill>
                <a:prstDash val="solid"/>
              </a:ln>
              <a:solidFill>
                <a:srgbClr val="92D050"/>
              </a:solidFill>
              <a:effectLst>
                <a:innerShdw blurRad="101600" dist="76200" dir="5400000">
                  <a:schemeClr val="accent1">
                    <a:satMod val="190000"/>
                    <a:tint val="100000"/>
                    <a:alpha val="74000"/>
                  </a:schemeClr>
                </a:innerShdw>
              </a:effectLst>
            </a:endParaRPr>
          </a:p>
        </p:txBody>
      </p:sp>
      <p:pic>
        <p:nvPicPr>
          <p:cNvPr id="5" name="Рисунок 4" descr="C:\Users\User\Desktop\Рисунок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1263" y="1493696"/>
            <a:ext cx="1289050" cy="10947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descr="C:\Users\User\Desktop\логотипнов.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4291" y="137459"/>
            <a:ext cx="1102995" cy="1148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7"/>
          <p:cNvSpPr>
            <a:spLocks noChangeArrowheads="1"/>
          </p:cNvSpPr>
          <p:nvPr/>
        </p:nvSpPr>
        <p:spPr bwMode="auto">
          <a:xfrm>
            <a:off x="1367118" y="265814"/>
            <a:ext cx="68883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defPPr>
              <a:defRPr lang="en-US"/>
            </a:defPPr>
            <a:lvl1pPr algn="ctr" rtl="0" fontAlgn="base">
              <a:spcBef>
                <a:spcPct val="0"/>
              </a:spcBef>
              <a:spcAft>
                <a:spcPct val="0"/>
              </a:spcAft>
              <a:defRPr sz="4400" kern="1200">
                <a:solidFill>
                  <a:schemeClr val="tx2"/>
                </a:solidFill>
                <a:latin typeface="Times New Roman" pitchFamily="18" charset="0"/>
                <a:ea typeface="+mn-ea"/>
                <a:cs typeface="+mn-cs"/>
              </a:defRPr>
            </a:lvl1pPr>
            <a:lvl2pPr marL="457200" algn="ctr" rtl="0" fontAlgn="base">
              <a:spcBef>
                <a:spcPct val="0"/>
              </a:spcBef>
              <a:spcAft>
                <a:spcPct val="0"/>
              </a:spcAft>
              <a:defRPr sz="4400" kern="1200">
                <a:solidFill>
                  <a:schemeClr val="tx2"/>
                </a:solidFill>
                <a:latin typeface="Times New Roman" pitchFamily="18" charset="0"/>
                <a:ea typeface="+mn-ea"/>
                <a:cs typeface="+mn-cs"/>
              </a:defRPr>
            </a:lvl2pPr>
            <a:lvl3pPr marL="914400" algn="ctr" rtl="0" fontAlgn="base">
              <a:spcBef>
                <a:spcPct val="0"/>
              </a:spcBef>
              <a:spcAft>
                <a:spcPct val="0"/>
              </a:spcAft>
              <a:defRPr sz="4400" kern="1200">
                <a:solidFill>
                  <a:schemeClr val="tx2"/>
                </a:solidFill>
                <a:latin typeface="Times New Roman" pitchFamily="18" charset="0"/>
                <a:ea typeface="+mn-ea"/>
                <a:cs typeface="+mn-cs"/>
              </a:defRPr>
            </a:lvl3pPr>
            <a:lvl4pPr marL="1371600" algn="ctr" rtl="0" fontAlgn="base">
              <a:spcBef>
                <a:spcPct val="0"/>
              </a:spcBef>
              <a:spcAft>
                <a:spcPct val="0"/>
              </a:spcAft>
              <a:defRPr sz="4400" kern="1200">
                <a:solidFill>
                  <a:schemeClr val="tx2"/>
                </a:solidFill>
                <a:latin typeface="Times New Roman" pitchFamily="18" charset="0"/>
                <a:ea typeface="+mn-ea"/>
                <a:cs typeface="+mn-cs"/>
              </a:defRPr>
            </a:lvl4pPr>
            <a:lvl5pPr marL="1828800" algn="ctr" rtl="0" fontAlgn="base">
              <a:spcBef>
                <a:spcPct val="0"/>
              </a:spcBef>
              <a:spcAft>
                <a:spcPct val="0"/>
              </a:spcAft>
              <a:defRPr sz="4400" kern="1200">
                <a:solidFill>
                  <a:schemeClr val="tx2"/>
                </a:solidFill>
                <a:latin typeface="Times New Roman" pitchFamily="18" charset="0"/>
                <a:ea typeface="+mn-ea"/>
                <a:cs typeface="+mn-cs"/>
              </a:defRPr>
            </a:lvl5pPr>
            <a:lvl6pPr marL="2286000" algn="l" defTabSz="914400" rtl="0" eaLnBrk="1" latinLnBrk="0" hangingPunct="1">
              <a:defRPr sz="4400" kern="1200">
                <a:solidFill>
                  <a:schemeClr val="tx2"/>
                </a:solidFill>
                <a:latin typeface="Times New Roman" pitchFamily="18" charset="0"/>
                <a:ea typeface="+mn-ea"/>
                <a:cs typeface="+mn-cs"/>
              </a:defRPr>
            </a:lvl6pPr>
            <a:lvl7pPr marL="2743200" algn="l" defTabSz="914400" rtl="0" eaLnBrk="1" latinLnBrk="0" hangingPunct="1">
              <a:defRPr sz="4400" kern="1200">
                <a:solidFill>
                  <a:schemeClr val="tx2"/>
                </a:solidFill>
                <a:latin typeface="Times New Roman" pitchFamily="18" charset="0"/>
                <a:ea typeface="+mn-ea"/>
                <a:cs typeface="+mn-cs"/>
              </a:defRPr>
            </a:lvl7pPr>
            <a:lvl8pPr marL="3200400" algn="l" defTabSz="914400" rtl="0" eaLnBrk="1" latinLnBrk="0" hangingPunct="1">
              <a:defRPr sz="4400" kern="1200">
                <a:solidFill>
                  <a:schemeClr val="tx2"/>
                </a:solidFill>
                <a:latin typeface="Times New Roman" pitchFamily="18" charset="0"/>
                <a:ea typeface="+mn-ea"/>
                <a:cs typeface="+mn-cs"/>
              </a:defRPr>
            </a:lvl8pPr>
            <a:lvl9pPr marL="3657600" algn="l" defTabSz="914400" rtl="0" eaLnBrk="1" latinLnBrk="0" hangingPunct="1">
              <a:defRPr sz="4400" kern="1200">
                <a:solidFill>
                  <a:schemeClr val="tx2"/>
                </a:solidFill>
                <a:latin typeface="Times New Roman" pitchFamily="18" charset="0"/>
                <a:ea typeface="+mn-ea"/>
                <a:cs typeface="+mn-cs"/>
              </a:defRPr>
            </a:lvl9p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latin typeface="Calibri" pitchFamily="34" charset="0"/>
                <a:ea typeface="Times New Roman" pitchFamily="18" charset="0"/>
                <a:cs typeface="Times New Roman" pitchFamily="18" charset="0"/>
              </a:rPr>
              <a:t>Муниципальное бюджетное дошкольное образовательное </a:t>
            </a:r>
            <a:endParaRPr kumimoji="0" lang="ru-RU" sz="1050" b="1" i="0" u="none" strike="noStrike" cap="none" normalizeH="0" baseline="0" dirty="0" smtClean="0">
              <a:ln>
                <a:noFill/>
              </a:ln>
              <a:solidFill>
                <a:schemeClr val="tx1"/>
              </a:solidFill>
            </a:endParaRPr>
          </a:p>
          <a:p>
            <a:pPr marL="0" marR="0" lvl="0" indent="0" algn="ctr" defTabSz="914400" rtl="0" eaLnBrk="0" fontAlgn="t"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latin typeface="Calibri" pitchFamily="34" charset="0"/>
                <a:ea typeface="Times New Roman" pitchFamily="18" charset="0"/>
                <a:cs typeface="Times New Roman" pitchFamily="18" charset="0"/>
              </a:rPr>
              <a:t>учреждение детский сад № 18 "Солнышко"</a:t>
            </a:r>
            <a:endParaRPr kumimoji="0" lang="ru-RU" sz="6000" b="1" i="0" u="none" strike="noStrike" cap="none" normalizeH="0" baseline="0" dirty="0" smtClean="0">
              <a:ln>
                <a:noFill/>
              </a:ln>
              <a:solidFill>
                <a:schemeClr val="tx1"/>
              </a:solidFill>
            </a:endParaRPr>
          </a:p>
        </p:txBody>
      </p:sp>
      <p:sp>
        <p:nvSpPr>
          <p:cNvPr id="8" name="Rectangle 3"/>
          <p:cNvSpPr txBox="1">
            <a:spLocks noChangeArrowheads="1"/>
          </p:cNvSpPr>
          <p:nvPr/>
        </p:nvSpPr>
        <p:spPr bwMode="auto">
          <a:xfrm>
            <a:off x="251520" y="5589240"/>
            <a:ext cx="5795962" cy="1054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1" fontAlgn="base" hangingPunct="1">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ru-RU" altLang="ru-RU" sz="2800" b="1" dirty="0" smtClean="0">
                <a:solidFill>
                  <a:srgbClr val="0070C0"/>
                </a:solidFill>
                <a:effectLst>
                  <a:outerShdw blurRad="38100" dist="38100" dir="2700000" algn="tl">
                    <a:srgbClr val="000000">
                      <a:alpha val="43137"/>
                    </a:srgbClr>
                  </a:outerShdw>
                </a:effectLst>
                <a:latin typeface="Broadway BT" pitchFamily="82" charset="0"/>
              </a:rPr>
              <a:t>Педагог-психолог :Горюнова Мария Геннадьевна</a:t>
            </a:r>
          </a:p>
          <a:p>
            <a:r>
              <a:rPr lang="ru-RU" altLang="ru-RU" sz="2800" b="1" dirty="0" smtClean="0">
                <a:solidFill>
                  <a:srgbClr val="0070C0"/>
                </a:solidFill>
                <a:effectLst>
                  <a:outerShdw blurRad="38100" dist="38100" dir="2700000" algn="tl">
                    <a:srgbClr val="000000">
                      <a:alpha val="43137"/>
                    </a:srgbClr>
                  </a:outerShdw>
                </a:effectLst>
                <a:latin typeface="Broadway BT" pitchFamily="82" charset="0"/>
              </a:rPr>
              <a:t>                             МБДОУ № 18 «Солнышко»   </a:t>
            </a:r>
            <a:endParaRPr lang="en-US" altLang="ru-RU" sz="2800" b="1" dirty="0" smtClean="0">
              <a:solidFill>
                <a:srgbClr val="0070C0"/>
              </a:solidFill>
              <a:effectLst>
                <a:outerShdw blurRad="38100" dist="38100" dir="2700000" algn="tl">
                  <a:srgbClr val="000000">
                    <a:alpha val="43137"/>
                  </a:srgbClr>
                </a:outerShdw>
              </a:effectLst>
              <a:latin typeface="Broadway BT" pitchFamily="8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1"/>
                </a:solidFill>
              </a:rPr>
              <a:t>Средство против грусти</a:t>
            </a:r>
            <a:endParaRPr lang="ru-RU" b="1" dirty="0">
              <a:solidFill>
                <a:schemeClr val="accent1"/>
              </a:solidFill>
            </a:endParaRPr>
          </a:p>
        </p:txBody>
      </p:sp>
      <p:sp>
        <p:nvSpPr>
          <p:cNvPr id="3" name="Содержимое 2"/>
          <p:cNvSpPr>
            <a:spLocks noGrp="1"/>
          </p:cNvSpPr>
          <p:nvPr>
            <p:ph idx="1"/>
          </p:nvPr>
        </p:nvSpPr>
        <p:spPr>
          <a:xfrm>
            <a:off x="457200" y="1600201"/>
            <a:ext cx="8229600" cy="2400304"/>
          </a:xfrm>
        </p:spPr>
        <p:txBody>
          <a:bodyPr/>
          <a:lstStyle/>
          <a:p>
            <a:endParaRPr lang="ru-RU" dirty="0"/>
          </a:p>
        </p:txBody>
      </p:sp>
      <p:pic>
        <p:nvPicPr>
          <p:cNvPr id="4" name="Рисунок 3" descr="https://pbs.twimg.com/media/C8jpAhrXUAAE4QT.jpg"/>
          <p:cNvPicPr/>
          <p:nvPr/>
        </p:nvPicPr>
        <p:blipFill>
          <a:blip r:embed="rId3"/>
          <a:srcRect/>
          <a:stretch>
            <a:fillRect/>
          </a:stretch>
        </p:blipFill>
        <p:spPr bwMode="auto">
          <a:xfrm rot="21005728">
            <a:off x="543406" y="2741335"/>
            <a:ext cx="6643733" cy="35719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1"/>
                </a:solidFill>
              </a:rPr>
              <a:t>Средство против грусти</a:t>
            </a:r>
            <a:endParaRPr lang="ru-RU" b="1" dirty="0">
              <a:solidFill>
                <a:schemeClr val="accent1"/>
              </a:solidFill>
            </a:endParaRPr>
          </a:p>
        </p:txBody>
      </p:sp>
      <p:sp>
        <p:nvSpPr>
          <p:cNvPr id="3" name="Содержимое 2"/>
          <p:cNvSpPr>
            <a:spLocks noGrp="1"/>
          </p:cNvSpPr>
          <p:nvPr>
            <p:ph idx="1"/>
          </p:nvPr>
        </p:nvSpPr>
        <p:spPr>
          <a:xfrm>
            <a:off x="457200" y="1600201"/>
            <a:ext cx="8229600" cy="2614618"/>
          </a:xfrm>
        </p:spPr>
        <p:txBody>
          <a:bodyPr/>
          <a:lstStyle/>
          <a:p>
            <a:endParaRPr lang="ru-RU" dirty="0"/>
          </a:p>
        </p:txBody>
      </p:sp>
      <p:pic>
        <p:nvPicPr>
          <p:cNvPr id="4" name="Рисунок 3" descr="https://avatars.mds.yandex.net/get-zen_doc/112297/pub_5d4fe0f2e6cb9b00ad9000b2_5d4fe1d831878200ad374b8d/scale_1200"/>
          <p:cNvPicPr/>
          <p:nvPr/>
        </p:nvPicPr>
        <p:blipFill>
          <a:blip r:embed="rId3"/>
          <a:srcRect/>
          <a:stretch>
            <a:fillRect/>
          </a:stretch>
        </p:blipFill>
        <p:spPr bwMode="auto">
          <a:xfrm>
            <a:off x="500034" y="1857364"/>
            <a:ext cx="6286544" cy="4590491"/>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1"/>
                </a:solidFill>
              </a:rPr>
              <a:t>Средство против грусти</a:t>
            </a:r>
            <a:endParaRPr lang="ru-RU" b="1" dirty="0">
              <a:solidFill>
                <a:schemeClr val="accent1"/>
              </a:solidFill>
            </a:endParaRPr>
          </a:p>
        </p:txBody>
      </p:sp>
      <p:sp>
        <p:nvSpPr>
          <p:cNvPr id="3" name="Содержимое 2"/>
          <p:cNvSpPr>
            <a:spLocks noGrp="1"/>
          </p:cNvSpPr>
          <p:nvPr>
            <p:ph idx="1"/>
          </p:nvPr>
        </p:nvSpPr>
        <p:spPr>
          <a:xfrm>
            <a:off x="457200" y="1600201"/>
            <a:ext cx="8229600" cy="1828800"/>
          </a:xfrm>
        </p:spPr>
        <p:txBody>
          <a:bodyPr/>
          <a:lstStyle/>
          <a:p>
            <a:endParaRPr lang="ru-RU" dirty="0"/>
          </a:p>
        </p:txBody>
      </p:sp>
      <p:pic>
        <p:nvPicPr>
          <p:cNvPr id="4" name="Рисунок 3" descr="https://i.pinimg.com/originals/90/e4/1c/90e41cb19c591c3c4d02a278ea5f6a38.png"/>
          <p:cNvPicPr/>
          <p:nvPr/>
        </p:nvPicPr>
        <p:blipFill>
          <a:blip r:embed="rId3"/>
          <a:srcRect/>
          <a:stretch>
            <a:fillRect/>
          </a:stretch>
        </p:blipFill>
        <p:spPr bwMode="auto">
          <a:xfrm>
            <a:off x="642910" y="1285860"/>
            <a:ext cx="6572296" cy="525938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1"/>
                </a:solidFill>
              </a:rPr>
              <a:t>Средство против грусти</a:t>
            </a:r>
            <a:endParaRPr lang="ru-RU" dirty="0"/>
          </a:p>
        </p:txBody>
      </p:sp>
      <p:sp>
        <p:nvSpPr>
          <p:cNvPr id="3" name="Содержимое 2"/>
          <p:cNvSpPr>
            <a:spLocks noGrp="1"/>
          </p:cNvSpPr>
          <p:nvPr>
            <p:ph idx="1"/>
          </p:nvPr>
        </p:nvSpPr>
        <p:spPr>
          <a:xfrm>
            <a:off x="457200" y="1600201"/>
            <a:ext cx="8229600" cy="542916"/>
          </a:xfrm>
        </p:spPr>
        <p:txBody>
          <a:bodyPr/>
          <a:lstStyle/>
          <a:p>
            <a:endParaRPr lang="ru-RU" dirty="0"/>
          </a:p>
        </p:txBody>
      </p:sp>
      <p:pic>
        <p:nvPicPr>
          <p:cNvPr id="8196" name="Picture 4" descr="https://img2.freepng.ru/20180317/vfw/kisspng-free-content-clip-art-special-friends-cliparts-5aac9c59dda5b1.2868721815212616579079.jpg"/>
          <p:cNvPicPr>
            <a:picLocks noChangeAspect="1" noChangeArrowheads="1"/>
          </p:cNvPicPr>
          <p:nvPr/>
        </p:nvPicPr>
        <p:blipFill>
          <a:blip r:embed="rId3"/>
          <a:srcRect/>
          <a:stretch>
            <a:fillRect/>
          </a:stretch>
        </p:blipFill>
        <p:spPr bwMode="auto">
          <a:xfrm>
            <a:off x="2285984" y="1376400"/>
            <a:ext cx="3478292" cy="512443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85794"/>
            <a:ext cx="8229600" cy="1214446"/>
          </a:xfrm>
        </p:spPr>
        <p:txBody>
          <a:bodyPr/>
          <a:lstStyle/>
          <a:p>
            <a:r>
              <a:rPr lang="ru-RU" b="1" dirty="0" smtClean="0">
                <a:solidFill>
                  <a:schemeClr val="accent1"/>
                </a:solidFill>
              </a:rPr>
              <a:t>Жители острова расколдованы!</a:t>
            </a:r>
            <a:br>
              <a:rPr lang="ru-RU" b="1" dirty="0" smtClean="0">
                <a:solidFill>
                  <a:schemeClr val="accent1"/>
                </a:solidFill>
              </a:rPr>
            </a:br>
            <a:r>
              <a:rPr lang="ru-RU" b="1" dirty="0" smtClean="0">
                <a:solidFill>
                  <a:schemeClr val="accent1"/>
                </a:solidFill>
              </a:rPr>
              <a:t>Ура!</a:t>
            </a:r>
            <a:endParaRPr lang="ru-RU" b="1" dirty="0">
              <a:solidFill>
                <a:schemeClr val="accent1"/>
              </a:solidFill>
            </a:endParaRPr>
          </a:p>
        </p:txBody>
      </p:sp>
      <p:sp>
        <p:nvSpPr>
          <p:cNvPr id="3" name="Содержимое 2"/>
          <p:cNvSpPr>
            <a:spLocks noGrp="1"/>
          </p:cNvSpPr>
          <p:nvPr>
            <p:ph idx="1"/>
          </p:nvPr>
        </p:nvSpPr>
        <p:spPr>
          <a:xfrm>
            <a:off x="457200" y="1600201"/>
            <a:ext cx="8229600" cy="757229"/>
          </a:xfrm>
        </p:spPr>
        <p:txBody>
          <a:bodyPr/>
          <a:lstStyle/>
          <a:p>
            <a:endParaRPr lang="ru-RU" dirty="0"/>
          </a:p>
        </p:txBody>
      </p:sp>
      <p:pic>
        <p:nvPicPr>
          <p:cNvPr id="7170" name="Picture 2" descr="https://fsd.multiurok.ru/html/2019/11/30/s_5de2b12277d7c/1273293_9.jpeg"/>
          <p:cNvPicPr>
            <a:picLocks noChangeAspect="1" noChangeArrowheads="1"/>
          </p:cNvPicPr>
          <p:nvPr/>
        </p:nvPicPr>
        <p:blipFill>
          <a:blip r:embed="rId3"/>
          <a:srcRect/>
          <a:stretch>
            <a:fillRect/>
          </a:stretch>
        </p:blipFill>
        <p:spPr bwMode="auto">
          <a:xfrm>
            <a:off x="500034" y="2500306"/>
            <a:ext cx="3846219" cy="4071942"/>
          </a:xfrm>
          <a:prstGeom prst="rect">
            <a:avLst/>
          </a:prstGeom>
          <a:noFill/>
        </p:spPr>
      </p:pic>
      <p:pic>
        <p:nvPicPr>
          <p:cNvPr id="7172" name="Picture 4" descr="https://yt3.ggpht.com/ytc/AAUvwnhV76uPgWuhau2qyTNX5W7aJeYSYsCKuXhehXsE=s900-c-k-c0x00ffffff-no-rj"/>
          <p:cNvPicPr>
            <a:picLocks noChangeAspect="1" noChangeArrowheads="1"/>
          </p:cNvPicPr>
          <p:nvPr/>
        </p:nvPicPr>
        <p:blipFill>
          <a:blip r:embed="rId4"/>
          <a:srcRect/>
          <a:stretch>
            <a:fillRect/>
          </a:stretch>
        </p:blipFill>
        <p:spPr bwMode="auto">
          <a:xfrm>
            <a:off x="5000628" y="2500306"/>
            <a:ext cx="3656009" cy="392909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1"/>
                </a:solidFill>
              </a:rPr>
              <a:t>Найди новую эмоцию.</a:t>
            </a:r>
            <a:endParaRPr lang="ru-RU" b="1" dirty="0">
              <a:solidFill>
                <a:schemeClr val="accent1"/>
              </a:solidFill>
            </a:endParaRPr>
          </a:p>
        </p:txBody>
      </p:sp>
      <p:sp>
        <p:nvSpPr>
          <p:cNvPr id="3" name="Содержимое 2"/>
          <p:cNvSpPr>
            <a:spLocks noGrp="1"/>
          </p:cNvSpPr>
          <p:nvPr>
            <p:ph idx="1"/>
          </p:nvPr>
        </p:nvSpPr>
        <p:spPr>
          <a:xfrm>
            <a:off x="457200" y="1600201"/>
            <a:ext cx="8229600" cy="2971808"/>
          </a:xfrm>
        </p:spPr>
        <p:txBody>
          <a:bodyPr/>
          <a:lstStyle/>
          <a:p>
            <a:endParaRPr lang="ru-RU" dirty="0"/>
          </a:p>
        </p:txBody>
      </p:sp>
      <p:pic>
        <p:nvPicPr>
          <p:cNvPr id="6146" name="Picture 2" descr="https://thumbs.dreamstime.com/b/%D1%81%D0%BE%D0%B1%D1%80%D0%B0%D0%BD%D0%B8%D0%B5-%D0%B8-%D1%8E%D1%81%D1%82%D1%80%D0%B0%D1%86%D0%B8%D0%B8-%D0%B6%D0%B5%D1%81%D1%82%D0%BE%D0%B2-%D1%8D%D0%BC%D0%BE%D1%86%D0%B8%D0%B8-%D1%81%D1%82%D0%BE%D1%80%D0%BE%D0%BD%D1%8B-%D1%80%D0%B5%D0%B1%D0%B5%D0%BD%D0%BA%D0%B0-%D1%83%D1%81%D1%82%D0%B0%D0%BD%D0%BE%D0%B2-%D0%B5%D0%BD%D0%BD%D0%BE%D0%B5-71616405.jpg"/>
          <p:cNvPicPr>
            <a:picLocks noChangeAspect="1" noChangeArrowheads="1"/>
          </p:cNvPicPr>
          <p:nvPr/>
        </p:nvPicPr>
        <p:blipFill>
          <a:blip r:embed="rId3"/>
          <a:srcRect/>
          <a:stretch>
            <a:fillRect/>
          </a:stretch>
        </p:blipFill>
        <p:spPr bwMode="auto">
          <a:xfrm>
            <a:off x="785786" y="1568496"/>
            <a:ext cx="6286544" cy="497991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1"/>
                </a:solidFill>
              </a:rPr>
              <a:t>Давайте обсудим?</a:t>
            </a:r>
            <a:endParaRPr lang="ru-RU" b="1" dirty="0">
              <a:solidFill>
                <a:schemeClr val="accent1"/>
              </a:solidFill>
            </a:endParaRPr>
          </a:p>
        </p:txBody>
      </p:sp>
      <p:sp>
        <p:nvSpPr>
          <p:cNvPr id="3" name="Содержимое 2"/>
          <p:cNvSpPr>
            <a:spLocks noGrp="1"/>
          </p:cNvSpPr>
          <p:nvPr>
            <p:ph idx="1"/>
          </p:nvPr>
        </p:nvSpPr>
        <p:spPr>
          <a:xfrm>
            <a:off x="457200" y="1600201"/>
            <a:ext cx="8229600" cy="1828800"/>
          </a:xfrm>
        </p:spPr>
        <p:txBody>
          <a:bodyPr/>
          <a:lstStyle/>
          <a:p>
            <a:r>
              <a:rPr lang="ru-RU" dirty="0" smtClean="0"/>
              <a:t>- Когда люди грустят?</a:t>
            </a:r>
          </a:p>
          <a:p>
            <a:r>
              <a:rPr lang="ru-RU" dirty="0" smtClean="0"/>
              <a:t>- Когда вам бывает грустно?</a:t>
            </a:r>
          </a:p>
          <a:p>
            <a:r>
              <a:rPr lang="ru-RU" dirty="0" smtClean="0"/>
              <a:t>- Грусть-это приятная эмоция? Почему?</a:t>
            </a:r>
          </a:p>
          <a:p>
            <a:r>
              <a:rPr lang="ru-RU" dirty="0" smtClean="0"/>
              <a:t>- Что можно сделать, чтобы человек перестал грустить?</a:t>
            </a:r>
            <a:endParaRPr lang="ru-RU" dirty="0"/>
          </a:p>
        </p:txBody>
      </p:sp>
      <p:pic>
        <p:nvPicPr>
          <p:cNvPr id="4098" name="Picture 2" descr="https://ds05.infourok.ru/uploads/ex/108e/0004a46d-c3540168/img11.jpg"/>
          <p:cNvPicPr>
            <a:picLocks noChangeAspect="1" noChangeArrowheads="1"/>
          </p:cNvPicPr>
          <p:nvPr/>
        </p:nvPicPr>
        <p:blipFill>
          <a:blip r:embed="rId3" cstate="print"/>
          <a:srcRect/>
          <a:stretch>
            <a:fillRect/>
          </a:stretch>
        </p:blipFill>
        <p:spPr bwMode="auto">
          <a:xfrm>
            <a:off x="5429256" y="4143380"/>
            <a:ext cx="2952739" cy="221455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1600201"/>
            <a:ext cx="8229600" cy="2257428"/>
          </a:xfrm>
        </p:spPr>
        <p:txBody>
          <a:bodyPr/>
          <a:lstStyle/>
          <a:p>
            <a:endParaRPr lang="ru-RU" dirty="0"/>
          </a:p>
        </p:txBody>
      </p:sp>
      <p:pic>
        <p:nvPicPr>
          <p:cNvPr id="4098" name="Picture 2" descr="https://yoko.ot7.ru/admin/uploads/8/7/0/%D0%9E%D1%82%D0%BA%D1%80%D1%8B%D1%82%D0%BA%D0%B8-%D0%BD%D0%B5-%D0%B3%D1%80%D1%83%D1%81%D1%82%D0%B8-%D1%83%D0%BB%D1%8B%D0%B1%D0%BD%D0%B8%D1%81%D1%8C-%D1%81%D0%BA%D0%B0%D1%87%D0%B0%D1%82%D1%8C-%D0%B1%D0%B5%D1%81%D0%BF%D0%BB%D0%B0%D1%82%D0%BD%D0%BE-%D0%BD%D0%B0-%D1%82%D0%B5%D0%BB%D0%B5%D1%84%D0%BE%D0%BD-%D1%81%D0%BC%D0%B0%D1%80%D1%82%D1%84%D0%BE%D0%BD-693.jpg"/>
          <p:cNvPicPr>
            <a:picLocks noChangeAspect="1" noChangeArrowheads="1"/>
          </p:cNvPicPr>
          <p:nvPr/>
        </p:nvPicPr>
        <p:blipFill>
          <a:blip r:embed="rId2"/>
          <a:srcRect/>
          <a:stretch>
            <a:fillRect/>
          </a:stretch>
        </p:blipFill>
        <p:spPr bwMode="auto">
          <a:xfrm>
            <a:off x="500034" y="357166"/>
            <a:ext cx="8286808" cy="600079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Для Вас, родители!</a:t>
            </a:r>
            <a:endParaRPr lang="ru-RU" dirty="0"/>
          </a:p>
        </p:txBody>
      </p:sp>
      <p:sp>
        <p:nvSpPr>
          <p:cNvPr id="3" name="Содержимое 2"/>
          <p:cNvSpPr>
            <a:spLocks noGrp="1"/>
          </p:cNvSpPr>
          <p:nvPr>
            <p:ph idx="1"/>
          </p:nvPr>
        </p:nvSpPr>
        <p:spPr>
          <a:xfrm>
            <a:off x="457200" y="1600201"/>
            <a:ext cx="8229600" cy="471478"/>
          </a:xfrm>
        </p:spPr>
        <p:txBody>
          <a:bodyPr/>
          <a:lstStyle/>
          <a:p>
            <a:endParaRPr lang="ru-RU" dirty="0"/>
          </a:p>
        </p:txBody>
      </p:sp>
      <p:pic>
        <p:nvPicPr>
          <p:cNvPr id="2050" name="Picture 2" descr="https://fsd.multiurok.ru/html/2020/06/14/s_5ee61f43756b3/img7.jpg"/>
          <p:cNvPicPr>
            <a:picLocks noChangeAspect="1" noChangeArrowheads="1"/>
          </p:cNvPicPr>
          <p:nvPr/>
        </p:nvPicPr>
        <p:blipFill>
          <a:blip r:embed="rId2"/>
          <a:srcRect/>
          <a:stretch>
            <a:fillRect/>
          </a:stretch>
        </p:blipFill>
        <p:spPr bwMode="auto">
          <a:xfrm>
            <a:off x="428596" y="1285861"/>
            <a:ext cx="6643734" cy="5143536"/>
          </a:xfrm>
          <a:prstGeom prst="rect">
            <a:avLst/>
          </a:prstGeom>
          <a:ln>
            <a:noFill/>
          </a:ln>
          <a:effectLst>
            <a:softEdge rad="1125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a:xfrm>
            <a:off x="-27384" y="404664"/>
            <a:ext cx="8229600" cy="1082660"/>
          </a:xfrm>
        </p:spPr>
        <p:txBody>
          <a:bodyPr/>
          <a:lstStyle/>
          <a:p>
            <a:r>
              <a:rPr lang="ru-RU" sz="4000" b="1" dirty="0" smtClean="0">
                <a:solidFill>
                  <a:schemeClr val="accent1"/>
                </a:solidFill>
                <a:effectLst>
                  <a:outerShdw blurRad="38100" dist="38100" dir="2700000" algn="tl">
                    <a:srgbClr val="000000">
                      <a:alpha val="43137"/>
                    </a:srgbClr>
                  </a:outerShdw>
                </a:effectLst>
              </a:rPr>
              <a:t>Развиваем эмоциональный интеллект</a:t>
            </a:r>
          </a:p>
        </p:txBody>
      </p:sp>
      <p:sp>
        <p:nvSpPr>
          <p:cNvPr id="3075" name="Содержимое 2"/>
          <p:cNvSpPr>
            <a:spLocks noGrp="1"/>
          </p:cNvSpPr>
          <p:nvPr>
            <p:ph idx="1"/>
          </p:nvPr>
        </p:nvSpPr>
        <p:spPr>
          <a:xfrm>
            <a:off x="0" y="1214422"/>
            <a:ext cx="7786710" cy="5143535"/>
          </a:xfrm>
        </p:spPr>
        <p:txBody>
          <a:bodyPr/>
          <a:lstStyle/>
          <a:p>
            <a:pPr>
              <a:buNone/>
            </a:pPr>
            <a:r>
              <a:rPr lang="ru-RU" sz="1600" dirty="0" smtClean="0"/>
              <a:t/>
            </a:r>
            <a:br>
              <a:rPr lang="ru-RU" sz="1600" dirty="0" smtClean="0"/>
            </a:br>
            <a:r>
              <a:rPr lang="ru-RU" sz="1600" dirty="0" smtClean="0"/>
              <a:t>Плохо, если дети считают что плакать стыдно, неприлично, некрасиво, неудобно. Они учатся сдерживать слезы, скрывать, плакать там, где никто не видит. Часто дети не доверяют свою печать взрослому, потому что был неприятный опыт нравоучений, осуждений со стороны взрослого во время грусти.</a:t>
            </a:r>
            <a:br>
              <a:rPr lang="ru-RU" sz="1600" dirty="0" smtClean="0"/>
            </a:br>
            <a:r>
              <a:rPr lang="ru-RU" sz="1600" dirty="0" smtClean="0"/>
              <a:t/>
            </a:r>
            <a:br>
              <a:rPr lang="ru-RU" sz="1600" dirty="0" smtClean="0"/>
            </a:br>
            <a:r>
              <a:rPr lang="ru-RU" sz="1600" dirty="0" smtClean="0"/>
              <a:t>Как такие дети плачут?</a:t>
            </a:r>
            <a:br>
              <a:rPr lang="ru-RU" sz="1600" dirty="0" smtClean="0"/>
            </a:br>
            <a:r>
              <a:rPr lang="ru-RU" sz="1600" dirty="0" smtClean="0"/>
              <a:t>Перестают дышать, замирают, содрогаются, задыхаются от кома в горле, закрывают лицо руками, убегают туда, где их никто не видит. Два процесса встречаются: первый – вырывающаяся наружу боль-печать и второй – желание сдержать этот процесс.</a:t>
            </a:r>
            <a:br>
              <a:rPr lang="ru-RU" sz="1600" dirty="0" smtClean="0"/>
            </a:br>
            <a:r>
              <a:rPr lang="ru-RU" sz="1600" dirty="0" smtClean="0"/>
              <a:t/>
            </a:r>
            <a:br>
              <a:rPr lang="ru-RU" sz="1600" dirty="0" smtClean="0"/>
            </a:br>
            <a:r>
              <a:rPr lang="ru-RU" sz="1600" b="1" i="1" dirty="0" smtClean="0"/>
              <a:t>Вредности от НЕ проживания печали</a:t>
            </a:r>
            <a:r>
              <a:rPr lang="ru-RU" sz="1600" dirty="0" smtClean="0"/>
              <a:t>.</a:t>
            </a:r>
            <a:br>
              <a:rPr lang="ru-RU" sz="1600" dirty="0" smtClean="0"/>
            </a:br>
            <a:r>
              <a:rPr lang="ru-RU" sz="1600" dirty="0" smtClean="0"/>
              <a:t>Ребенок «держит» напряжение от непрожитой эмоции, на это уходит много сил, поэтому ему трудно включаться в другие жизненные процессы – направлять свое внимание, участвовать в разных видах деятельности, испытывать радость, желать и двигаться к поставленной цели. Возникает много усталости, перенапряжения, могут появиться навязчивые движения, тревожность и другие неприятные феномены.</a:t>
            </a:r>
            <a:r>
              <a:rPr lang="ru-RU" dirty="0" smtClean="0"/>
              <a:t/>
            </a:r>
            <a:br>
              <a:rPr lang="ru-RU" dirty="0" smtClean="0"/>
            </a:br>
            <a:endParaRPr lang="ru-RU"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1600201"/>
            <a:ext cx="8229600" cy="2471742"/>
          </a:xfrm>
        </p:spPr>
        <p:txBody>
          <a:bodyPr/>
          <a:lstStyle/>
          <a:p>
            <a:endParaRPr lang="ru-RU" dirty="0"/>
          </a:p>
        </p:txBody>
      </p:sp>
      <p:pic>
        <p:nvPicPr>
          <p:cNvPr id="34824" name="Picture 8" descr="https://darasims.com/uploads/posts/2013-06/1370090970_003.jpg"/>
          <p:cNvPicPr>
            <a:picLocks noChangeAspect="1" noChangeArrowheads="1"/>
          </p:cNvPicPr>
          <p:nvPr/>
        </p:nvPicPr>
        <p:blipFill>
          <a:blip r:embed="rId3"/>
          <a:srcRect/>
          <a:stretch>
            <a:fillRect/>
          </a:stretch>
        </p:blipFill>
        <p:spPr bwMode="auto">
          <a:xfrm>
            <a:off x="357158" y="357166"/>
            <a:ext cx="8429684" cy="6143669"/>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520" y="476672"/>
            <a:ext cx="8229600" cy="868346"/>
          </a:xfrm>
        </p:spPr>
        <p:txBody>
          <a:bodyPr/>
          <a:lstStyle/>
          <a:p>
            <a:r>
              <a:rPr lang="ru-RU" sz="4000" b="1" dirty="0" smtClean="0">
                <a:solidFill>
                  <a:schemeClr val="accent1"/>
                </a:solidFill>
                <a:effectLst>
                  <a:outerShdw blurRad="38100" dist="38100" dir="2700000" algn="tl">
                    <a:srgbClr val="000000">
                      <a:alpha val="43137"/>
                    </a:srgbClr>
                  </a:outerShdw>
                </a:effectLst>
              </a:rPr>
              <a:t>Развиваем эмоциональный интеллект</a:t>
            </a:r>
            <a:endParaRPr lang="ru-RU" sz="4000"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457200" y="1357298"/>
            <a:ext cx="7329510" cy="5143536"/>
          </a:xfrm>
        </p:spPr>
        <p:txBody>
          <a:bodyPr/>
          <a:lstStyle/>
          <a:p>
            <a:pPr lvl="0"/>
            <a:r>
              <a:rPr lang="ru-RU" sz="1800" dirty="0" smtClean="0"/>
              <a:t>Грусть (печаль) такое же важное «хорошее» чувство, как и радость. Его трудно и болезненно проживать , но от этого оно не становится бесполезным или «плохим».</a:t>
            </a:r>
          </a:p>
          <a:p>
            <a:pPr lvl="0"/>
            <a:r>
              <a:rPr lang="ru-RU" sz="1800" dirty="0" smtClean="0"/>
              <a:t>Плакать полезно, в этом процессе ребенок снимает напряжение в какой-то болезненной теме, проживает ее, и она его в меньшей степени будет тревожить. После «качественного» проживания печали дети испытывают облегчение, принимают ситуацию</a:t>
            </a:r>
          </a:p>
          <a:p>
            <a:pPr lvl="0"/>
            <a:r>
              <a:rPr lang="ru-RU" sz="1800" dirty="0" smtClean="0"/>
              <a:t>Когда ребенок проявляет печаль, плачет, взрослому важно молчать (обнимая и поглаживая, если позволит ребенок)! Вопросы, разговоры отвлекают от важного процесса, останавливают и не дают завершить </a:t>
            </a:r>
            <a:r>
              <a:rPr lang="ru-RU" sz="1800" dirty="0" err="1" smtClean="0"/>
              <a:t>печалеизлияние</a:t>
            </a:r>
            <a:r>
              <a:rPr lang="ru-RU" sz="1800" dirty="0" smtClean="0"/>
              <a:t>.</a:t>
            </a:r>
          </a:p>
          <a:p>
            <a:pPr lvl="0"/>
            <a:r>
              <a:rPr lang="ru-RU" sz="1800" dirty="0" smtClean="0"/>
              <a:t>Хорошо, когда взрослый называет чувство ребенка и то состояние, которое наблюдает (боль, обиду...) у ребенка. Слова поддержки - «Я рядом», «Я с тобой». Проявляйте терпение , позвольте ребенку «</a:t>
            </a:r>
            <a:r>
              <a:rPr lang="ru-RU" sz="1800" dirty="0" err="1" smtClean="0"/>
              <a:t>догрустить</a:t>
            </a:r>
            <a:r>
              <a:rPr lang="ru-RU" sz="1800" dirty="0" smtClean="0"/>
              <a:t>» до конца.</a:t>
            </a:r>
          </a:p>
          <a:p>
            <a:pPr lvl="0"/>
            <a:r>
              <a:rPr lang="ru-RU" sz="1800" dirty="0" smtClean="0"/>
              <a:t>После того, как ребенок отгрустил, можно спросить, хочет ли он что-то обсудить? Важно ли ему о чем-то поговорить. Лучше слушать ребенка, сочувствовать и сопереживать. </a:t>
            </a:r>
          </a:p>
          <a:p>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00201"/>
            <a:ext cx="8229600" cy="1614486"/>
          </a:xfrm>
        </p:spPr>
        <p:txBody>
          <a:bodyPr/>
          <a:lstStyle/>
          <a:p>
            <a:endParaRPr lang="ru-RU" dirty="0"/>
          </a:p>
        </p:txBody>
      </p:sp>
      <p:pic>
        <p:nvPicPr>
          <p:cNvPr id="33794" name="Picture 2" descr="https://www.svbhospital.ru/wp-content/uploads/2019/06/gl18.jpg"/>
          <p:cNvPicPr>
            <a:picLocks noChangeAspect="1" noChangeArrowheads="1"/>
          </p:cNvPicPr>
          <p:nvPr/>
        </p:nvPicPr>
        <p:blipFill>
          <a:blip r:embed="rId2"/>
          <a:srcRect/>
          <a:stretch>
            <a:fillRect/>
          </a:stretch>
        </p:blipFill>
        <p:spPr bwMode="auto">
          <a:xfrm>
            <a:off x="428596" y="357166"/>
            <a:ext cx="8358246" cy="610767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citycelebrity.ru/userfiles/Save0032.JPG"/>
          <p:cNvPicPr>
            <a:picLocks noChangeAspect="1" noChangeArrowheads="1"/>
          </p:cNvPicPr>
          <p:nvPr/>
        </p:nvPicPr>
        <p:blipFill>
          <a:blip r:embed="rId3"/>
          <a:srcRect/>
          <a:stretch>
            <a:fillRect/>
          </a:stretch>
        </p:blipFill>
        <p:spPr bwMode="auto">
          <a:xfrm>
            <a:off x="285720" y="214290"/>
            <a:ext cx="8458317" cy="6215106"/>
          </a:xfrm>
          <a:prstGeom prst="rect">
            <a:avLst/>
          </a:prstGeom>
          <a:noFill/>
        </p:spPr>
      </p:pic>
      <p:sp>
        <p:nvSpPr>
          <p:cNvPr id="2" name="Заголовок 1"/>
          <p:cNvSpPr>
            <a:spLocks noGrp="1"/>
          </p:cNvSpPr>
          <p:nvPr>
            <p:ph type="title"/>
          </p:nvPr>
        </p:nvSpPr>
        <p:spPr/>
        <p:txBody>
          <a:bodyPr/>
          <a:lstStyle/>
          <a:p>
            <a:pPr algn="l"/>
            <a:r>
              <a:rPr lang="ru-RU" b="1" dirty="0" smtClean="0">
                <a:solidFill>
                  <a:schemeClr val="accent1"/>
                </a:solidFill>
              </a:rPr>
              <a:t>Грустинка</a:t>
            </a:r>
            <a:endParaRPr lang="ru-RU" b="1" dirty="0">
              <a:solidFill>
                <a:schemeClr val="accent1"/>
              </a:solidFill>
            </a:endParaRPr>
          </a:p>
        </p:txBody>
      </p:sp>
      <p:sp>
        <p:nvSpPr>
          <p:cNvPr id="9" name="Содержимое 8"/>
          <p:cNvSpPr>
            <a:spLocks noGrp="1"/>
          </p:cNvSpPr>
          <p:nvPr>
            <p:ph idx="1"/>
          </p:nvPr>
        </p:nvSpPr>
        <p:spPr/>
        <p:txBody>
          <a:bodyPr/>
          <a:lstStyle/>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1"/>
                </a:solidFill>
              </a:rPr>
              <a:t>Тайна жителей острова Плакс…</a:t>
            </a:r>
            <a:endParaRPr lang="ru-RU" b="1" dirty="0">
              <a:solidFill>
                <a:schemeClr val="accent1"/>
              </a:solidFill>
            </a:endParaRPr>
          </a:p>
        </p:txBody>
      </p:sp>
      <p:sp>
        <p:nvSpPr>
          <p:cNvPr id="3" name="Содержимое 2"/>
          <p:cNvSpPr>
            <a:spLocks noGrp="1"/>
          </p:cNvSpPr>
          <p:nvPr>
            <p:ph idx="1"/>
          </p:nvPr>
        </p:nvSpPr>
        <p:spPr>
          <a:xfrm>
            <a:off x="457200" y="1600201"/>
            <a:ext cx="8229600" cy="1757362"/>
          </a:xfrm>
        </p:spPr>
        <p:txBody>
          <a:bodyPr/>
          <a:lstStyle/>
          <a:p>
            <a:endParaRPr lang="ru-RU" dirty="0"/>
          </a:p>
        </p:txBody>
      </p:sp>
      <p:pic>
        <p:nvPicPr>
          <p:cNvPr id="35842" name="Picture 2" descr="https://i.pinimg.com/736x/44/f3/a5/44f3a5007a8f12a3c52f74fd65a6313b.jpg"/>
          <p:cNvPicPr>
            <a:picLocks noChangeAspect="1" noChangeArrowheads="1"/>
          </p:cNvPicPr>
          <p:nvPr/>
        </p:nvPicPr>
        <p:blipFill>
          <a:blip r:embed="rId3"/>
          <a:srcRect/>
          <a:stretch>
            <a:fillRect/>
          </a:stretch>
        </p:blipFill>
        <p:spPr bwMode="auto">
          <a:xfrm>
            <a:off x="1285853" y="1142984"/>
            <a:ext cx="4500594" cy="5429288"/>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s://www.ok-t.ru/studopediaru/baza11/432284865692.files/image088.jpg"/>
          <p:cNvPicPr>
            <a:picLocks noChangeAspect="1" noChangeArrowheads="1"/>
          </p:cNvPicPr>
          <p:nvPr/>
        </p:nvPicPr>
        <p:blipFill>
          <a:blip r:embed="rId3"/>
          <a:srcRect/>
          <a:stretch>
            <a:fillRect/>
          </a:stretch>
        </p:blipFill>
        <p:spPr bwMode="auto">
          <a:xfrm>
            <a:off x="285720" y="428604"/>
            <a:ext cx="8429684" cy="6000792"/>
          </a:xfrm>
          <a:prstGeom prst="rect">
            <a:avLst/>
          </a:prstGeom>
          <a:noFill/>
        </p:spPr>
      </p:pic>
      <p:sp>
        <p:nvSpPr>
          <p:cNvPr id="2" name="Заголовок 1"/>
          <p:cNvSpPr>
            <a:spLocks noGrp="1"/>
          </p:cNvSpPr>
          <p:nvPr>
            <p:ph type="title"/>
          </p:nvPr>
        </p:nvSpPr>
        <p:spPr>
          <a:xfrm>
            <a:off x="457200" y="214290"/>
            <a:ext cx="8229600" cy="1203348"/>
          </a:xfrm>
        </p:spPr>
        <p:txBody>
          <a:bodyPr/>
          <a:lstStyle/>
          <a:p>
            <a:pPr algn="l"/>
            <a:r>
              <a:rPr lang="ru-RU" b="1" dirty="0" smtClean="0">
                <a:solidFill>
                  <a:schemeClr val="accent1"/>
                </a:solidFill>
              </a:rPr>
              <a:t>Остров Плакс</a:t>
            </a:r>
            <a:endParaRPr lang="ru-RU" b="1" dirty="0">
              <a:solidFill>
                <a:schemeClr val="accent1"/>
              </a:solidFill>
            </a:endParaRPr>
          </a:p>
        </p:txBody>
      </p:sp>
      <p:sp>
        <p:nvSpPr>
          <p:cNvPr id="3" name="Содержимое 2"/>
          <p:cNvSpPr>
            <a:spLocks noGrp="1"/>
          </p:cNvSpPr>
          <p:nvPr>
            <p:ph idx="1"/>
          </p:nvPr>
        </p:nvSpPr>
        <p:spPr>
          <a:xfrm>
            <a:off x="457200" y="1600201"/>
            <a:ext cx="8229600" cy="1757362"/>
          </a:xfrm>
        </p:spPr>
        <p:txBody>
          <a:bodyPr/>
          <a:lstStyle/>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1600201"/>
            <a:ext cx="8229600" cy="1185858"/>
          </a:xfrm>
        </p:spPr>
        <p:txBody>
          <a:bodyPr/>
          <a:lstStyle/>
          <a:p>
            <a:endParaRPr lang="ru-RU" dirty="0"/>
          </a:p>
        </p:txBody>
      </p:sp>
      <p:pic>
        <p:nvPicPr>
          <p:cNvPr id="15364" name="Picture 4" descr="https://img1.liveinternet.ru/images/attach/d/0/129/574/129574717_6028746_111_1_.jpg"/>
          <p:cNvPicPr>
            <a:picLocks noChangeAspect="1" noChangeArrowheads="1"/>
          </p:cNvPicPr>
          <p:nvPr/>
        </p:nvPicPr>
        <p:blipFill>
          <a:blip r:embed="rId2"/>
          <a:srcRect/>
          <a:stretch>
            <a:fillRect/>
          </a:stretch>
        </p:blipFill>
        <p:spPr bwMode="auto">
          <a:xfrm>
            <a:off x="3643306" y="0"/>
            <a:ext cx="5500694" cy="4572008"/>
          </a:xfrm>
          <a:prstGeom prst="rect">
            <a:avLst/>
          </a:prstGeom>
          <a:noFill/>
        </p:spPr>
      </p:pic>
      <p:pic>
        <p:nvPicPr>
          <p:cNvPr id="15362" name="Picture 2" descr="https://img1.liveinternet.ru/images/attach/d/1/134/594/134594039_1uJeTo7OvjU.jpg"/>
          <p:cNvPicPr>
            <a:picLocks noChangeAspect="1" noChangeArrowheads="1"/>
          </p:cNvPicPr>
          <p:nvPr/>
        </p:nvPicPr>
        <p:blipFill>
          <a:blip r:embed="rId3"/>
          <a:srcRect/>
          <a:stretch>
            <a:fillRect/>
          </a:stretch>
        </p:blipFill>
        <p:spPr bwMode="auto">
          <a:xfrm>
            <a:off x="0" y="2000241"/>
            <a:ext cx="5214942" cy="485776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1600201"/>
            <a:ext cx="8229600" cy="1757362"/>
          </a:xfrm>
        </p:spPr>
        <p:txBody>
          <a:bodyPr/>
          <a:lstStyle/>
          <a:p>
            <a:endParaRPr lang="ru-RU" dirty="0"/>
          </a:p>
        </p:txBody>
      </p:sp>
      <p:pic>
        <p:nvPicPr>
          <p:cNvPr id="14338" name="Picture 2" descr="https://i.pinimg.com/736x/08/6c/42/086c42667b330c075b725f721abe76a4.jpg"/>
          <p:cNvPicPr>
            <a:picLocks noChangeAspect="1" noChangeArrowheads="1"/>
          </p:cNvPicPr>
          <p:nvPr/>
        </p:nvPicPr>
        <p:blipFill>
          <a:blip r:embed="rId2"/>
          <a:srcRect/>
          <a:stretch>
            <a:fillRect/>
          </a:stretch>
        </p:blipFill>
        <p:spPr bwMode="auto">
          <a:xfrm>
            <a:off x="0" y="428604"/>
            <a:ext cx="4214810" cy="6429396"/>
          </a:xfrm>
          <a:prstGeom prst="ellipse">
            <a:avLst/>
          </a:prstGeom>
          <a:ln>
            <a:noFill/>
          </a:ln>
          <a:effectLst>
            <a:softEdge rad="112500"/>
          </a:effectLst>
        </p:spPr>
      </p:pic>
      <p:pic>
        <p:nvPicPr>
          <p:cNvPr id="14340" name="Picture 4" descr="https://avatars.mds.yandex.net/get-zen_doc/248942/pub_5cd8669e6f167700ae3e3219_5cd871075bca0f00b018e95b/scale_1200"/>
          <p:cNvPicPr>
            <a:picLocks noChangeAspect="1" noChangeArrowheads="1"/>
          </p:cNvPicPr>
          <p:nvPr/>
        </p:nvPicPr>
        <p:blipFill>
          <a:blip r:embed="rId3"/>
          <a:srcRect/>
          <a:stretch>
            <a:fillRect/>
          </a:stretch>
        </p:blipFill>
        <p:spPr bwMode="auto">
          <a:xfrm>
            <a:off x="2857488" y="285728"/>
            <a:ext cx="6286513" cy="3714776"/>
          </a:xfrm>
          <a:prstGeom prst="rect">
            <a:avLst/>
          </a:prstGeom>
          <a:ln>
            <a:noFill/>
          </a:ln>
          <a:effectLst>
            <a:softEdge rad="112500"/>
          </a:effectLst>
        </p:spPr>
      </p:pic>
      <p:pic>
        <p:nvPicPr>
          <p:cNvPr id="14342" name="Picture 6" descr="https://avatars.mds.yandex.net/get-zen_doc/1937051/pub_5e969731768b3e254430916d_5e96accc73a6de18d92b114c/scale_1200"/>
          <p:cNvPicPr>
            <a:picLocks noChangeAspect="1" noChangeArrowheads="1"/>
          </p:cNvPicPr>
          <p:nvPr/>
        </p:nvPicPr>
        <p:blipFill>
          <a:blip r:embed="rId4"/>
          <a:srcRect/>
          <a:stretch>
            <a:fillRect/>
          </a:stretch>
        </p:blipFill>
        <p:spPr bwMode="auto">
          <a:xfrm>
            <a:off x="4078397" y="3929066"/>
            <a:ext cx="5065603" cy="292893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1600201"/>
            <a:ext cx="8229600" cy="1757362"/>
          </a:xfrm>
        </p:spPr>
        <p:txBody>
          <a:bodyPr/>
          <a:lstStyle/>
          <a:p>
            <a:endParaRPr lang="ru-RU" dirty="0"/>
          </a:p>
        </p:txBody>
      </p:sp>
      <p:pic>
        <p:nvPicPr>
          <p:cNvPr id="13314" name="Picture 2" descr="https://99px.ru/sstorage/56/2016/06/image_562306161011514363980.jpg"/>
          <p:cNvPicPr>
            <a:picLocks noChangeAspect="1" noChangeArrowheads="1"/>
          </p:cNvPicPr>
          <p:nvPr/>
        </p:nvPicPr>
        <p:blipFill>
          <a:blip r:embed="rId3"/>
          <a:srcRect/>
          <a:stretch>
            <a:fillRect/>
          </a:stretch>
        </p:blipFill>
        <p:spPr bwMode="auto">
          <a:xfrm>
            <a:off x="428596" y="285728"/>
            <a:ext cx="8358246" cy="618911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1"/>
                </a:solidFill>
              </a:rPr>
              <a:t>Давайте подумаем</a:t>
            </a:r>
            <a:endParaRPr lang="ru-RU" b="1" dirty="0">
              <a:solidFill>
                <a:schemeClr val="accent1"/>
              </a:solidFill>
            </a:endParaRPr>
          </a:p>
        </p:txBody>
      </p:sp>
      <p:sp>
        <p:nvSpPr>
          <p:cNvPr id="3" name="Содержимое 2"/>
          <p:cNvSpPr>
            <a:spLocks noGrp="1"/>
          </p:cNvSpPr>
          <p:nvPr>
            <p:ph idx="1"/>
          </p:nvPr>
        </p:nvSpPr>
        <p:spPr>
          <a:xfrm>
            <a:off x="457200" y="1600201"/>
            <a:ext cx="8229600" cy="1900238"/>
          </a:xfrm>
        </p:spPr>
        <p:txBody>
          <a:bodyPr/>
          <a:lstStyle/>
          <a:p>
            <a:r>
              <a:rPr lang="ru-RU" dirty="0" smtClean="0"/>
              <a:t>- Что может «побороть» плохое настроение?</a:t>
            </a:r>
          </a:p>
          <a:p>
            <a:endParaRPr lang="ru-RU" dirty="0"/>
          </a:p>
        </p:txBody>
      </p:sp>
      <p:pic>
        <p:nvPicPr>
          <p:cNvPr id="12290" name="Picture 2" descr="https://i.pinimg.com/736x/50/a4/2c/50a42c0a969d3d5a6cc04e12ce1b4dd0.jpg"/>
          <p:cNvPicPr>
            <a:picLocks noChangeAspect="1" noChangeArrowheads="1"/>
          </p:cNvPicPr>
          <p:nvPr/>
        </p:nvPicPr>
        <p:blipFill>
          <a:blip r:embed="rId3"/>
          <a:srcRect/>
          <a:stretch>
            <a:fillRect/>
          </a:stretch>
        </p:blipFill>
        <p:spPr bwMode="auto">
          <a:xfrm>
            <a:off x="3500430" y="2500306"/>
            <a:ext cx="3952860" cy="3952861"/>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шаблон</Template>
  <TotalTime>226</TotalTime>
  <Words>639</Words>
  <Application>Microsoft Office PowerPoint</Application>
  <PresentationFormat>Экран (4:3)</PresentationFormat>
  <Paragraphs>69</Paragraphs>
  <Slides>21</Slides>
  <Notes>13</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Знакомимся с новой эмоцией.  </vt:lpstr>
      <vt:lpstr>Презентация PowerPoint</vt:lpstr>
      <vt:lpstr>Грустинка</vt:lpstr>
      <vt:lpstr>Тайна жителей острова Плакс…</vt:lpstr>
      <vt:lpstr>Остров Плакс</vt:lpstr>
      <vt:lpstr>Презентация PowerPoint</vt:lpstr>
      <vt:lpstr>Презентация PowerPoint</vt:lpstr>
      <vt:lpstr>Презентация PowerPoint</vt:lpstr>
      <vt:lpstr>Давайте подумаем</vt:lpstr>
      <vt:lpstr>Средство против грусти</vt:lpstr>
      <vt:lpstr>Средство против грусти</vt:lpstr>
      <vt:lpstr>Средство против грусти</vt:lpstr>
      <vt:lpstr>Средство против грусти</vt:lpstr>
      <vt:lpstr>Жители острова расколдованы! Ура!</vt:lpstr>
      <vt:lpstr>Найди новую эмоцию.</vt:lpstr>
      <vt:lpstr>Давайте обсудим?</vt:lpstr>
      <vt:lpstr>Презентация PowerPoint</vt:lpstr>
      <vt:lpstr>Для Вас, родители!</vt:lpstr>
      <vt:lpstr>Развиваем эмоциональный интеллект</vt:lpstr>
      <vt:lpstr>Развиваем эмоциональный интеллект</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jul</dc:creator>
  <cp:lastModifiedBy>Пользователь</cp:lastModifiedBy>
  <cp:revision>26</cp:revision>
  <dcterms:created xsi:type="dcterms:W3CDTF">2016-05-11T09:27:22Z</dcterms:created>
  <dcterms:modified xsi:type="dcterms:W3CDTF">2022-09-28T21:37:46Z</dcterms:modified>
</cp:coreProperties>
</file>