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9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67" r:id="rId12"/>
    <p:sldId id="270" r:id="rId13"/>
    <p:sldId id="271" r:id="rId14"/>
    <p:sldId id="272" r:id="rId15"/>
    <p:sldId id="289" r:id="rId16"/>
    <p:sldId id="274" r:id="rId17"/>
    <p:sldId id="275" r:id="rId18"/>
    <p:sldId id="288" r:id="rId19"/>
    <p:sldId id="277" r:id="rId20"/>
    <p:sldId id="279" r:id="rId21"/>
    <p:sldId id="280" r:id="rId22"/>
    <p:sldId id="281" r:id="rId23"/>
    <p:sldId id="29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3F56-50D7-4BAC-BAD6-02E347B46583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0F67-6424-449D-B6F7-EB4004F4FD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3F56-50D7-4BAC-BAD6-02E347B46583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0F67-6424-449D-B6F7-EB4004F4FD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3F56-50D7-4BAC-BAD6-02E347B46583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0F67-6424-449D-B6F7-EB4004F4FD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3F56-50D7-4BAC-BAD6-02E347B46583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0F67-6424-449D-B6F7-EB4004F4FD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3F56-50D7-4BAC-BAD6-02E347B46583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0F67-6424-449D-B6F7-EB4004F4FD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3F56-50D7-4BAC-BAD6-02E347B46583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0F67-6424-449D-B6F7-EB4004F4FD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3F56-50D7-4BAC-BAD6-02E347B46583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0F67-6424-449D-B6F7-EB4004F4FD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3F56-50D7-4BAC-BAD6-02E347B46583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0F67-6424-449D-B6F7-EB4004F4FD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3F56-50D7-4BAC-BAD6-02E347B46583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0F67-6424-449D-B6F7-EB4004F4FD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3F56-50D7-4BAC-BAD6-02E347B46583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0F67-6424-449D-B6F7-EB4004F4FD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3F56-50D7-4BAC-BAD6-02E347B46583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F480F67-6424-449D-B6F7-EB4004F4FD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B63F56-50D7-4BAC-BAD6-02E347B46583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480F67-6424-449D-B6F7-EB4004F4FDA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071678"/>
            <a:ext cx="778674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Краткая презентация основной образовательной программы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дошкольного образования в соответствии с ФГОС ДО</a:t>
            </a:r>
          </a:p>
          <a:p>
            <a:pPr algn="ctr"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Муниципального бюджетного дошкольного образовательного учреждения </a:t>
            </a:r>
            <a:r>
              <a:rPr lang="ru-RU" sz="2800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детский </a:t>
            </a:r>
            <a:r>
              <a:rPr lang="ru-RU" sz="28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сад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№18 «Солнышко»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571480"/>
            <a:ext cx="807249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Значимые для разработки программы характеристики, в том числе, особенности развития детей в части Программы, формируемой участниками образовательных отношений</a:t>
            </a:r>
          </a:p>
          <a:p>
            <a:pPr algn="ctr"/>
            <a:endParaRPr lang="ru-RU" b="1" dirty="0" smtClean="0"/>
          </a:p>
          <a:p>
            <a:pPr algn="just"/>
            <a:r>
              <a:rPr lang="ru-RU" dirty="0" smtClean="0"/>
              <a:t>В МБДОУ №18 воспитываются дети в возрасте от 2 до 7 лет:</a:t>
            </a:r>
            <a:endParaRPr lang="ru-RU" i="1" dirty="0" smtClean="0"/>
          </a:p>
          <a:p>
            <a:pPr algn="just"/>
            <a:r>
              <a:rPr lang="ru-RU" b="1" dirty="0" smtClean="0"/>
              <a:t>• </a:t>
            </a:r>
            <a:r>
              <a:rPr lang="ru-RU" b="1" i="1" dirty="0" smtClean="0"/>
              <a:t>В группах </a:t>
            </a:r>
            <a:r>
              <a:rPr lang="ru-RU" b="1" i="1" dirty="0" err="1" smtClean="0"/>
              <a:t>общеразвивающей</a:t>
            </a:r>
            <a:r>
              <a:rPr lang="ru-RU" b="1" i="1" dirty="0" smtClean="0"/>
              <a:t> направленности: </a:t>
            </a:r>
          </a:p>
          <a:p>
            <a:pPr algn="just"/>
            <a:r>
              <a:rPr lang="ru-RU" dirty="0" smtClean="0"/>
              <a:t>•</a:t>
            </a:r>
            <a:r>
              <a:rPr lang="ru-RU" i="1" dirty="0" smtClean="0"/>
              <a:t>- 2 группы раннего возраста для детей с 2 до 3 лет; </a:t>
            </a:r>
          </a:p>
          <a:p>
            <a:pPr algn="just"/>
            <a:r>
              <a:rPr lang="ru-RU" dirty="0" smtClean="0"/>
              <a:t>•</a:t>
            </a:r>
            <a:r>
              <a:rPr lang="ru-RU" i="1" dirty="0" smtClean="0"/>
              <a:t>- 2 вторые младшие </a:t>
            </a:r>
            <a:r>
              <a:rPr lang="ru-RU" i="1" dirty="0" smtClean="0"/>
              <a:t>группы для </a:t>
            </a:r>
            <a:r>
              <a:rPr lang="ru-RU" i="1" dirty="0" smtClean="0"/>
              <a:t>детей с 3 до 4 лет; </a:t>
            </a:r>
          </a:p>
          <a:p>
            <a:pPr algn="just"/>
            <a:r>
              <a:rPr lang="ru-RU" dirty="0" smtClean="0"/>
              <a:t>•</a:t>
            </a:r>
            <a:r>
              <a:rPr lang="ru-RU" i="1" dirty="0" smtClean="0"/>
              <a:t>- 1 средняя группа для детей с 4 до 5 лет; </a:t>
            </a:r>
          </a:p>
          <a:p>
            <a:pPr algn="just"/>
            <a:r>
              <a:rPr lang="ru-RU" dirty="0" smtClean="0"/>
              <a:t>•</a:t>
            </a:r>
            <a:r>
              <a:rPr lang="ru-RU" i="1" dirty="0" smtClean="0"/>
              <a:t>- 2 старшие группы для детей с 5 до 6 лет; </a:t>
            </a:r>
          </a:p>
          <a:p>
            <a:pPr algn="just"/>
            <a:r>
              <a:rPr lang="ru-RU" dirty="0" smtClean="0"/>
              <a:t>•</a:t>
            </a:r>
            <a:r>
              <a:rPr lang="ru-RU" i="1" dirty="0" smtClean="0"/>
              <a:t>- 3 подготовительные к школе группы для детей с 6 до 7 лет; </a:t>
            </a:r>
          </a:p>
          <a:p>
            <a:pPr algn="just"/>
            <a:r>
              <a:rPr lang="ru-RU" b="1" i="1" dirty="0" smtClean="0"/>
              <a:t>Группы компенсирующей направленности для детей с тяжелыми нарушениями речи (ОНР II, III уровня ): </a:t>
            </a:r>
          </a:p>
          <a:p>
            <a:pPr algn="just"/>
            <a:r>
              <a:rPr lang="ru-RU" dirty="0" smtClean="0"/>
              <a:t>•</a:t>
            </a:r>
            <a:r>
              <a:rPr lang="ru-RU" i="1" dirty="0" smtClean="0"/>
              <a:t>- старшая группа для детей 5-6 лет; </a:t>
            </a:r>
          </a:p>
          <a:p>
            <a:pPr algn="just"/>
            <a:r>
              <a:rPr lang="ru-RU" dirty="0" smtClean="0"/>
              <a:t>•</a:t>
            </a:r>
            <a:r>
              <a:rPr lang="ru-RU" i="1" dirty="0" smtClean="0"/>
              <a:t>- </a:t>
            </a:r>
            <a:r>
              <a:rPr lang="ru-RU" i="1" dirty="0" smtClean="0"/>
              <a:t>подготовительная </a:t>
            </a:r>
            <a:r>
              <a:rPr lang="ru-RU" i="1" dirty="0" smtClean="0"/>
              <a:t>к школе группа для детей 6-7 лет. </a:t>
            </a:r>
            <a:endParaRPr lang="ru-RU" dirty="0" smtClean="0"/>
          </a:p>
          <a:p>
            <a:pPr algn="just"/>
            <a:r>
              <a:rPr lang="ru-RU" b="1" i="1" dirty="0" smtClean="0"/>
              <a:t>Вариативные формы ДО: </a:t>
            </a:r>
          </a:p>
          <a:p>
            <a:pPr algn="just"/>
            <a:r>
              <a:rPr lang="ru-RU" dirty="0" smtClean="0"/>
              <a:t>•</a:t>
            </a:r>
            <a:r>
              <a:rPr lang="ru-RU" i="1" dirty="0" smtClean="0"/>
              <a:t>Группа кратковременного пребывания </a:t>
            </a:r>
            <a:r>
              <a:rPr lang="ru-RU" i="1" dirty="0" err="1" smtClean="0"/>
              <a:t>общеразвивающей</a:t>
            </a:r>
            <a:r>
              <a:rPr lang="ru-RU" i="1" dirty="0" smtClean="0"/>
              <a:t> направленности:  </a:t>
            </a:r>
          </a:p>
          <a:p>
            <a:pPr algn="just"/>
            <a:r>
              <a:rPr lang="ru-RU" i="1" dirty="0" smtClean="0"/>
              <a:t>(группа для детей раннего возраста с 2 до 3 лет).</a:t>
            </a:r>
          </a:p>
          <a:p>
            <a:pPr algn="just"/>
            <a:endParaRPr lang="ru-RU" i="1" dirty="0" smtClean="0"/>
          </a:p>
          <a:p>
            <a:pPr algn="ctr"/>
            <a:endParaRPr lang="ru-RU" b="1" dirty="0" smtClean="0"/>
          </a:p>
          <a:p>
            <a:pPr algn="ctr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500042"/>
            <a:ext cx="8001056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Значимые для разработки программы характеристики, в том числе, особенности развития детей в части Программы, формируемой участниками образовательных отношений</a:t>
            </a:r>
          </a:p>
          <a:p>
            <a:endParaRPr lang="ru-RU" dirty="0" smtClean="0"/>
          </a:p>
          <a:p>
            <a:pPr algn="just"/>
            <a:endParaRPr lang="ru-RU" sz="2400" dirty="0" smtClean="0"/>
          </a:p>
          <a:p>
            <a:pPr algn="just"/>
            <a:r>
              <a:rPr lang="ru-RU" sz="2400" b="1" i="1" dirty="0" smtClean="0"/>
              <a:t>Характеристики особенностей адаптации детей раннего и младшего дошкольного возраста к условиям ДОУ. </a:t>
            </a:r>
          </a:p>
          <a:p>
            <a:pPr algn="just"/>
            <a:r>
              <a:rPr lang="ru-RU" sz="2400" b="1" dirty="0" smtClean="0"/>
              <a:t>(Результаты диагностики) </a:t>
            </a:r>
          </a:p>
          <a:p>
            <a:pPr algn="just"/>
            <a:r>
              <a:rPr lang="ru-RU" sz="2400" dirty="0" smtClean="0"/>
              <a:t>•</a:t>
            </a:r>
            <a:r>
              <a:rPr lang="ru-RU" sz="2400" b="1" i="1" dirty="0" smtClean="0"/>
              <a:t>Характеристики условий для осуществления инновационной деятельности. </a:t>
            </a:r>
          </a:p>
          <a:p>
            <a:pPr algn="just"/>
            <a:r>
              <a:rPr lang="ru-RU" sz="2400" b="1" i="1" dirty="0" smtClean="0"/>
              <a:t>Характеристики запроса родителей на удовлетворение образовательных услуг </a:t>
            </a:r>
          </a:p>
          <a:p>
            <a:pPr algn="just"/>
            <a:r>
              <a:rPr lang="ru-RU" sz="2400" b="1" i="1" dirty="0" smtClean="0"/>
              <a:t>(Результаты мониторинга, анкетирования) </a:t>
            </a:r>
          </a:p>
          <a:p>
            <a:pPr algn="ctr"/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17693"/>
            <a:ext cx="857256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b="1" dirty="0" smtClean="0"/>
              <a:t>1.2. ПЛАНИРУЕМЫЕ РЕЗУЛЬТАТЫ ОСВОЕНИЯ ПРОГРАММЫ</a:t>
            </a:r>
          </a:p>
          <a:p>
            <a:r>
              <a:rPr lang="ru-RU" b="1" dirty="0" smtClean="0"/>
              <a:t> Раннее Детство. (К трем годам: из ФГОС ДО) </a:t>
            </a:r>
            <a:endParaRPr lang="ru-RU" dirty="0" smtClean="0"/>
          </a:p>
          <a:p>
            <a:r>
              <a:rPr lang="ru-RU" dirty="0" smtClean="0"/>
              <a:t>ребенок интересуется окружающими предметами и активно действует с ними; эмоционально вовлечен в действия с игрушками и другими предметами, стремится проявлять настойчивость в достижении результата своих действий; </a:t>
            </a:r>
          </a:p>
          <a:p>
            <a:r>
              <a:rPr lang="ru-RU" dirty="0" smtClean="0"/>
              <a:t>•использует специфические, культурно фиксированные предметные действия, знает назначение бытовых предметов (ложки, расчёски,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поведении; </a:t>
            </a:r>
          </a:p>
          <a:p>
            <a:r>
              <a:rPr lang="ru-RU" dirty="0" smtClean="0"/>
              <a:t>•владеет активной и пассивной речью, включённой в общение; может обращаться с вопросами и просьбами, понимает речь взрослых; знает названия окружающих предметов и игрушек; </a:t>
            </a:r>
          </a:p>
          <a:p>
            <a:r>
              <a:rPr lang="ru-RU" dirty="0" smtClean="0"/>
              <a:t>•стремится к общению со взрослыми и активно подражает им в движениях и действиях; появляются игры, в которых ребенок воспроизводит действия взрослого; </a:t>
            </a:r>
          </a:p>
          <a:p>
            <a:r>
              <a:rPr lang="ru-RU" dirty="0" smtClean="0"/>
              <a:t>•проявляет интерес к сверстникам; наблюдает за их действиями и подражает им; </a:t>
            </a:r>
          </a:p>
          <a:p>
            <a:r>
              <a:rPr lang="ru-RU" dirty="0" smtClean="0"/>
              <a:t>•ребенок обладает интересом к стихам, песням и сказкам, рассматриванию картинки, стремится двигаться под музыку; проявляет эмоциональный отклик на различные произведения культуры и искусства; </a:t>
            </a:r>
          </a:p>
          <a:p>
            <a:r>
              <a:rPr lang="ru-RU" dirty="0" smtClean="0"/>
              <a:t>•у ребёнка развита крупная моторика, он стремится  осваивать различные виды движения  (бег, лазанье, перешагивание и пр.).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290"/>
            <a:ext cx="835824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r>
              <a:rPr lang="ru-RU" b="1" dirty="0" smtClean="0"/>
              <a:t> ПЛАНИРУЕМЫЕ РЕЗУЛЬТАТЫ ОСВОЕНИЯ ПРОГРАММЫ </a:t>
            </a:r>
          </a:p>
          <a:p>
            <a:pPr algn="ctr"/>
            <a:r>
              <a:rPr lang="ru-RU" b="1" dirty="0" smtClean="0"/>
              <a:t>(дошкольный возраст: из ФГОС ДО</a:t>
            </a:r>
            <a:r>
              <a:rPr lang="en-US" b="1" dirty="0" smtClean="0"/>
              <a:t>)</a:t>
            </a:r>
            <a:endParaRPr lang="ru-RU" b="1" dirty="0" smtClean="0"/>
          </a:p>
          <a:p>
            <a:pPr algn="ctr"/>
            <a:endParaRPr lang="ru-RU" b="1" dirty="0" smtClean="0"/>
          </a:p>
          <a:p>
            <a:pPr algn="just"/>
            <a:r>
              <a:rPr lang="ru-RU" b="1" dirty="0" smtClean="0"/>
              <a:t>-ребенок овладевает основными культурными способами деятельности, проявляет инициативу и самостоятельность в разных видах деятельности – игру, общении, познавательно-исследовательской деятельности, конструировании и  др.;</a:t>
            </a:r>
          </a:p>
          <a:p>
            <a:pPr algn="just">
              <a:buFontTx/>
              <a:buChar char="-"/>
            </a:pPr>
            <a:r>
              <a:rPr lang="ru-RU" b="1" dirty="0" smtClean="0"/>
              <a:t>способен выбирать себе род занятий, участников совместной деятельности;</a:t>
            </a:r>
          </a:p>
          <a:p>
            <a:pPr algn="just">
              <a:buFontTx/>
              <a:buChar char="-"/>
            </a:pPr>
            <a:r>
              <a:rPr lang="ru-RU" b="1" dirty="0" smtClean="0"/>
              <a:t>ребенок обладает установкой положительного отношения к миру, к разным видам труда, другим людям, самому себе, обладает чувством собственного достоинства, активно взаимодействует со сверстниками и взрослыми, участвует в совместных играх,  способен  договариваться, учитывать интересы и чувства других, сопереживать неудачам и радоваться успехам других, адекватно проявлять свои чувства, в том числе чувство веры в себя, старается разрешать конфликты;</a:t>
            </a:r>
          </a:p>
          <a:p>
            <a:pPr algn="just">
              <a:buFontTx/>
              <a:buChar char="-"/>
            </a:pPr>
            <a:r>
              <a:rPr lang="ru-RU" b="1" dirty="0" smtClean="0"/>
              <a:t>ребенок обладает развитым воображением, которое реализуется в разных видах деятельности, и прежде всего в игре; ребенок владеет разными формами и видами игры, различает условную и реальную ситуации, умеет подчиняться разным правилам и социальным нормам.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14290"/>
            <a:ext cx="8358246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2400" b="1" dirty="0" smtClean="0"/>
              <a:t>1.2.ПЛАНИРУЕМЫЕ РЕЗУЛЬТАТЫ ОСВОЕНИЯ ПРОГРАММЫ в части Программы, формируемой участниками образовательных отношений:</a:t>
            </a:r>
            <a:endParaRPr lang="ru-RU" dirty="0" smtClean="0"/>
          </a:p>
          <a:p>
            <a:r>
              <a:rPr lang="ru-RU" b="1" i="1" dirty="0" smtClean="0"/>
              <a:t> </a:t>
            </a:r>
          </a:p>
          <a:p>
            <a:r>
              <a:rPr lang="ru-RU" dirty="0" smtClean="0"/>
              <a:t>•</a:t>
            </a:r>
            <a:r>
              <a:rPr lang="ru-RU" sz="2400" b="1" i="1" dirty="0" smtClean="0"/>
              <a:t>Возможные достижения ребенка в результате реализации задач по ознакомлению с социально- культурными особенностями Краснодарского края и города Приморско-Ахтарска;</a:t>
            </a:r>
          </a:p>
          <a:p>
            <a:r>
              <a:rPr lang="ru-RU" sz="2400" b="1" i="1" dirty="0" smtClean="0"/>
              <a:t> </a:t>
            </a:r>
          </a:p>
          <a:p>
            <a:endParaRPr lang="ru-RU" sz="2400" b="1" i="1" dirty="0" smtClean="0"/>
          </a:p>
          <a:p>
            <a:r>
              <a:rPr lang="ru-RU" sz="2400" dirty="0" smtClean="0"/>
              <a:t>•</a:t>
            </a:r>
            <a:r>
              <a:rPr lang="ru-RU" sz="2400" b="1" i="1" dirty="0" smtClean="0"/>
              <a:t>Планируемые результаты инновационного проекта «Социальное партнерство семьи и ДОУ в процессе формирования познавательной активности детей старшего дошкольного возраста»» </a:t>
            </a:r>
          </a:p>
          <a:p>
            <a:r>
              <a:rPr lang="ru-RU" b="1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357290" y="500042"/>
            <a:ext cx="6429420" cy="785818"/>
          </a:xfrm>
          <a:prstGeom prst="roundRect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a:rPr>
              <a:t>II</a:t>
            </a:r>
            <a:r>
              <a:rPr lang="ru-RU" sz="3200" b="1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a:rPr>
              <a:t>. Содержательный раздел</a:t>
            </a:r>
            <a:endParaRPr lang="ru-RU" sz="3200" dirty="0" smtClean="0"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28596" y="1500174"/>
            <a:ext cx="8286808" cy="1928826"/>
          </a:xfrm>
          <a:prstGeom prst="roundRect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just"/>
            <a:r>
              <a:rPr lang="ru-RU" sz="2400" b="1" dirty="0" smtClean="0"/>
              <a:t>1.Описание </a:t>
            </a:r>
            <a:r>
              <a:rPr lang="ru-RU" sz="2400" b="1" dirty="0" smtClean="0"/>
              <a:t>образовательной деятельности </a:t>
            </a:r>
            <a:r>
              <a:rPr lang="ru-RU" sz="2400" b="1" dirty="0" smtClean="0"/>
              <a:t>в </a:t>
            </a:r>
          </a:p>
          <a:p>
            <a:pPr marL="457200" indent="-457200" algn="just"/>
            <a:r>
              <a:rPr lang="ru-RU" sz="2400" b="1" dirty="0" smtClean="0"/>
              <a:t>соответствии </a:t>
            </a:r>
            <a:r>
              <a:rPr lang="ru-RU" sz="2400" b="1" dirty="0" smtClean="0"/>
              <a:t>с </a:t>
            </a:r>
            <a:r>
              <a:rPr lang="ru-RU" sz="2400" b="1" dirty="0" smtClean="0"/>
              <a:t>направлениями </a:t>
            </a:r>
            <a:r>
              <a:rPr lang="ru-RU" sz="2400" b="1" dirty="0" smtClean="0"/>
              <a:t>развития</a:t>
            </a:r>
            <a:r>
              <a:rPr lang="en-US" sz="2400" b="1" dirty="0" smtClean="0"/>
              <a:t> </a:t>
            </a:r>
            <a:r>
              <a:rPr lang="ru-RU" sz="2400" b="1" dirty="0" smtClean="0"/>
              <a:t>ребенка, </a:t>
            </a:r>
            <a:endParaRPr lang="ru-RU" sz="2400" b="1" dirty="0" smtClean="0"/>
          </a:p>
          <a:p>
            <a:pPr marL="457200" indent="-457200" algn="just"/>
            <a:r>
              <a:rPr lang="ru-RU" sz="2400" b="1" dirty="0" smtClean="0"/>
              <a:t>представленными </a:t>
            </a:r>
            <a:r>
              <a:rPr lang="ru-RU" sz="2400" b="1" dirty="0" smtClean="0"/>
              <a:t>в </a:t>
            </a:r>
            <a:r>
              <a:rPr lang="ru-RU" sz="2400" b="1" dirty="0" smtClean="0"/>
              <a:t>пяти образовательных </a:t>
            </a:r>
          </a:p>
          <a:p>
            <a:pPr marL="457200" indent="-457200" algn="just"/>
            <a:r>
              <a:rPr lang="ru-RU" sz="2400" b="1" dirty="0" smtClean="0"/>
              <a:t>областях</a:t>
            </a:r>
            <a:r>
              <a:rPr lang="ru-RU" sz="2400" b="1" dirty="0" smtClean="0"/>
              <a:t>; </a:t>
            </a:r>
            <a:endParaRPr lang="en-US" sz="2400" b="1" dirty="0" smtClean="0"/>
          </a:p>
          <a:p>
            <a:pPr marL="457200" indent="-457200" algn="just"/>
            <a:endParaRPr lang="ru-RU" sz="2000" dirty="0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20" y="3643314"/>
            <a:ext cx="8572560" cy="1143008"/>
          </a:xfrm>
          <a:prstGeom prst="roundRect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/>
              <a:t>2. Описание вариативных форм, способов, методов и средств реализации программы;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58" y="5072074"/>
            <a:ext cx="8501122" cy="1143008"/>
          </a:xfrm>
          <a:prstGeom prst="roundRect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/>
              <a:t>3. Описание образовательной деятельности по коррекции нарушений в развитии детей.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357166"/>
            <a:ext cx="814393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r>
              <a:rPr lang="ru-RU" sz="2400" b="1" dirty="0" smtClean="0"/>
              <a:t>Парциальные программы и технологии </a:t>
            </a:r>
          </a:p>
          <a:p>
            <a:pPr algn="ctr"/>
            <a:r>
              <a:rPr lang="ru-RU" sz="2400" b="1" dirty="0" smtClean="0"/>
              <a:t>(в части Программы, формируемой участниками образовательных отношений) </a:t>
            </a:r>
            <a:endParaRPr lang="en-US" sz="2400" b="1" dirty="0" smtClean="0"/>
          </a:p>
          <a:p>
            <a:pPr algn="ctr"/>
            <a:endParaRPr lang="ru-RU" sz="2400" dirty="0"/>
          </a:p>
        </p:txBody>
      </p:sp>
      <p:sp>
        <p:nvSpPr>
          <p:cNvPr id="3" name="Стрелка вниз 2"/>
          <p:cNvSpPr/>
          <p:nvPr/>
        </p:nvSpPr>
        <p:spPr>
          <a:xfrm>
            <a:off x="4357686" y="1928802"/>
            <a:ext cx="484632" cy="642942"/>
          </a:xfrm>
          <a:prstGeom prst="downArrow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428596" y="1928802"/>
            <a:ext cx="3714776" cy="1714512"/>
          </a:xfrm>
          <a:prstGeom prst="ellips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«Основы безопасности детей дошкольного возраста» </a:t>
            </a:r>
            <a:r>
              <a:rPr lang="ru-RU" sz="1600" dirty="0" err="1" smtClean="0"/>
              <a:t>Р.Б.Стеркина</a:t>
            </a:r>
            <a:r>
              <a:rPr lang="ru-RU" sz="1600" dirty="0" smtClean="0"/>
              <a:t>, О.Л.Князева, Н.Н.Авдеева</a:t>
            </a:r>
            <a:endParaRPr lang="ru-RU" sz="1600" dirty="0"/>
          </a:p>
        </p:txBody>
      </p:sp>
      <p:sp>
        <p:nvSpPr>
          <p:cNvPr id="5" name="Овал 4"/>
          <p:cNvSpPr/>
          <p:nvPr/>
        </p:nvSpPr>
        <p:spPr>
          <a:xfrm>
            <a:off x="2643174" y="3786190"/>
            <a:ext cx="3286148" cy="1271590"/>
          </a:xfrm>
          <a:prstGeom prst="ellips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«Цветик –</a:t>
            </a:r>
            <a:r>
              <a:rPr lang="ru-RU" dirty="0" err="1" smtClean="0"/>
              <a:t>семицветик</a:t>
            </a:r>
            <a:r>
              <a:rPr lang="ru-RU" dirty="0" smtClean="0"/>
              <a:t>» </a:t>
            </a:r>
            <a:r>
              <a:rPr lang="ru-RU" dirty="0" err="1" smtClean="0"/>
              <a:t>Н.Ю.Куражева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5286380" y="2143116"/>
            <a:ext cx="3214710" cy="1785950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«Программа развития речи дошкольников»</a:t>
            </a:r>
          </a:p>
          <a:p>
            <a:pPr algn="ctr"/>
            <a:r>
              <a:rPr lang="ru-RU" dirty="0" smtClean="0"/>
              <a:t>О.С.Ушакова</a:t>
            </a:r>
          </a:p>
        </p:txBody>
      </p:sp>
      <p:sp>
        <p:nvSpPr>
          <p:cNvPr id="7" name="Овал 6"/>
          <p:cNvSpPr/>
          <p:nvPr/>
        </p:nvSpPr>
        <p:spPr>
          <a:xfrm>
            <a:off x="5000628" y="5000636"/>
            <a:ext cx="3429024" cy="1571636"/>
          </a:xfrm>
          <a:prstGeom prst="ellips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«Ладушки»</a:t>
            </a:r>
          </a:p>
          <a:p>
            <a:pPr algn="ctr"/>
            <a:r>
              <a:rPr lang="ru-RU" dirty="0" err="1" smtClean="0"/>
              <a:t>И.М.Каплунова</a:t>
            </a:r>
            <a:r>
              <a:rPr lang="ru-RU" dirty="0" smtClean="0"/>
              <a:t>,</a:t>
            </a:r>
          </a:p>
          <a:p>
            <a:pPr algn="ctr"/>
            <a:r>
              <a:rPr lang="ru-RU" dirty="0" err="1" smtClean="0"/>
              <a:t>И.А.Новоскольцева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571472" y="5072074"/>
            <a:ext cx="3786214" cy="1571636"/>
          </a:xfrm>
          <a:prstGeom prst="ellips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Математика в детском саду В.П.Новикова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0"/>
            <a:ext cx="792961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r>
              <a:rPr lang="ru-RU" sz="2400" b="1" dirty="0" smtClean="0"/>
              <a:t>2.3. Описание образовательной деятельности по профессиональной коррекции нарушений в развитии детей</a:t>
            </a:r>
            <a:endParaRPr lang="ru-RU" sz="2400" dirty="0" smtClean="0"/>
          </a:p>
          <a:p>
            <a:pPr algn="just"/>
            <a:r>
              <a:rPr lang="ru-RU" b="1" dirty="0" smtClean="0"/>
              <a:t>В обязательной части Программы </a:t>
            </a:r>
          </a:p>
          <a:p>
            <a:pPr algn="just"/>
            <a:r>
              <a:rPr lang="ru-RU" dirty="0" smtClean="0"/>
              <a:t>•</a:t>
            </a:r>
            <a:r>
              <a:rPr lang="ru-RU" b="1" dirty="0" smtClean="0"/>
              <a:t>профессиональной коррекции нарушений в развитии детей в группах компенсирующей направленности для детей с общим недоразвитием речи в обязательной части Программы </a:t>
            </a:r>
            <a:r>
              <a:rPr lang="ru-RU" b="1" dirty="0" smtClean="0"/>
              <a:t>реализуется «Вариативная примерная адаптированная программа для детей с тяжелыми нарушениями речи (общим недоразвитием речи) </a:t>
            </a:r>
            <a:r>
              <a:rPr lang="ru-RU" b="1" dirty="0" smtClean="0"/>
              <a:t>с 3 до 7 лет», (автор Н.В. </a:t>
            </a:r>
            <a:r>
              <a:rPr lang="ru-RU" b="1" dirty="0" err="1" smtClean="0"/>
              <a:t>Нищева</a:t>
            </a:r>
            <a:r>
              <a:rPr lang="ru-RU" b="1" dirty="0" smtClean="0"/>
              <a:t>, СПб, «ДЕТСТВО-ПРЕСС</a:t>
            </a:r>
            <a:r>
              <a:rPr lang="ru-RU" b="1" dirty="0" smtClean="0"/>
              <a:t>», 2015). </a:t>
            </a:r>
            <a:endParaRPr lang="ru-RU" dirty="0" smtClean="0"/>
          </a:p>
          <a:p>
            <a:pPr algn="just"/>
            <a:r>
              <a:rPr lang="ru-RU" sz="2000" b="1" i="1" dirty="0" smtClean="0"/>
              <a:t>В части Программы, формируемой участниками образовательных отношений </a:t>
            </a:r>
          </a:p>
          <a:p>
            <a:pPr algn="just"/>
            <a:r>
              <a:rPr lang="ru-RU" sz="2000" dirty="0" smtClean="0"/>
              <a:t>•</a:t>
            </a:r>
            <a:r>
              <a:rPr lang="ru-RU" i="1" dirty="0" smtClean="0"/>
              <a:t>Организация службы, осуществляющей </a:t>
            </a:r>
            <a:r>
              <a:rPr lang="ru-RU" i="1" dirty="0" err="1" smtClean="0"/>
              <a:t>психолого-медико-педагогическое</a:t>
            </a:r>
            <a:r>
              <a:rPr lang="ru-RU" i="1" dirty="0" smtClean="0"/>
              <a:t> сопровождение детей с ОВЗ, которая ведет ребенка на протяжении всего периода его обучения (</a:t>
            </a:r>
            <a:r>
              <a:rPr lang="ru-RU" i="1" dirty="0" err="1" smtClean="0"/>
              <a:t>ПМПк</a:t>
            </a:r>
            <a:r>
              <a:rPr lang="ru-RU" i="1" dirty="0" smtClean="0"/>
              <a:t>) и осуществляет контроль за качеством коррекционной работы в ДОО; (Положение о </a:t>
            </a:r>
            <a:r>
              <a:rPr lang="ru-RU" i="1" dirty="0" err="1" smtClean="0"/>
              <a:t>ПМПк</a:t>
            </a:r>
            <a:r>
              <a:rPr lang="ru-RU" i="1" dirty="0" smtClean="0"/>
              <a:t>) </a:t>
            </a:r>
          </a:p>
          <a:p>
            <a:r>
              <a:rPr lang="ru-RU" sz="2400" i="1" dirty="0" smtClean="0"/>
              <a:t> </a:t>
            </a:r>
          </a:p>
          <a:p>
            <a:pPr algn="ctr"/>
            <a:r>
              <a:rPr lang="ru-RU" sz="2400" b="1" dirty="0" smtClean="0"/>
              <a:t>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71472" y="1571612"/>
            <a:ext cx="4714908" cy="1000132"/>
          </a:xfrm>
          <a:prstGeom prst="roundRect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3.1.Распорядок и/или режимы дня всех групп детского сада 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929058" y="2714620"/>
            <a:ext cx="4857784" cy="928694"/>
          </a:xfrm>
          <a:prstGeom prst="roundRect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3.2.Организация </a:t>
            </a:r>
            <a:r>
              <a:rPr lang="ru-RU" sz="2400" b="1" dirty="0" err="1" smtClean="0"/>
              <a:t>воспитательно</a:t>
            </a:r>
            <a:r>
              <a:rPr lang="ru-RU" sz="2400" b="1" dirty="0" smtClean="0"/>
              <a:t> - образовательного процесса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7158" y="3857628"/>
            <a:ext cx="4786346" cy="1285884"/>
          </a:xfrm>
          <a:prstGeom prst="roundRect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3.3.Описание материально-технического обеспечения программы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86116" y="5357826"/>
            <a:ext cx="5357850" cy="1285884"/>
          </a:xfrm>
          <a:prstGeom prst="roundRect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3.4.Особенности организации предметно-пространственной развивающей образовательной среды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28728" y="642918"/>
            <a:ext cx="6772316" cy="642942"/>
          </a:xfrm>
          <a:prstGeom prst="round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III. </a:t>
            </a:r>
            <a:r>
              <a:rPr lang="ru-RU" sz="3200" b="1" dirty="0" smtClean="0"/>
              <a:t>Организационный раздел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428604"/>
            <a:ext cx="8286808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3.1. Распорядок и/или режимы дня </a:t>
            </a:r>
          </a:p>
          <a:p>
            <a:r>
              <a:rPr lang="ru-RU" sz="1600" dirty="0" smtClean="0"/>
              <a:t>•Все возрастные группы работают по двум режимам: на холодный (с 1 сентября по 31 мая) и теплый (с 1 июня по 31 августа ) периоды года. </a:t>
            </a:r>
          </a:p>
          <a:p>
            <a:r>
              <a:rPr lang="ru-RU" sz="1600" dirty="0" smtClean="0"/>
              <a:t>•Режим дня в ДОО соответствует возрастным особенностям детей и способствует их гармоничному развитию. Максимальная продолжительность непрерывного бодрствования детей 3 - 7 лет составляет 5,5-6 часов, до 3 лет - в соответствии с медицинскими рекомендациями. </a:t>
            </a:r>
          </a:p>
          <a:p>
            <a:r>
              <a:rPr lang="ru-RU" sz="1600" dirty="0" smtClean="0"/>
              <a:t>• В теплый период года в ДОО организуются прогулки 3 раза в день во всех возрастных группах: в первой половине - утренняя, дневная и во вторую половину дня - после дневного сна или перед уходом детей домой. </a:t>
            </a:r>
          </a:p>
          <a:p>
            <a:r>
              <a:rPr lang="ru-RU" sz="1600" dirty="0" smtClean="0"/>
              <a:t>•С учетом климатических условий южного региона, в холодный период года организуется 2 прогулки в группах раннего возраста и младшего дошкольного возраста. В группах для детей старшего дошкольного возраста организуется 3 прогулки с учетом погодных условий. </a:t>
            </a:r>
          </a:p>
          <a:p>
            <a:r>
              <a:rPr lang="ru-RU" sz="1600" dirty="0" smtClean="0"/>
              <a:t>•Продолжительность ежедневных прогулок составляет 3-4 часа. При температуре воздуха ниже минус 15 С и скорости ветра более 7 м/с продолжительность прогулки </a:t>
            </a:r>
            <a:r>
              <a:rPr lang="ru-RU" sz="1600" dirty="0" smtClean="0"/>
              <a:t>сокращается. </a:t>
            </a:r>
            <a:endParaRPr lang="ru-RU" sz="1600" dirty="0" smtClean="0"/>
          </a:p>
          <a:p>
            <a:r>
              <a:rPr lang="ru-RU" sz="1600" dirty="0" smtClean="0"/>
              <a:t>•Общая продолжительность суточного сна для детей дошкольного возраста 12 - 12,5 часа, из которых 2 - 2,5 часа отводится на дневной сон. Для детей от 2 до 3 лет дневной сон организуют однократно продолжительностью не менее 3 часов. Перед сном не проводятся подвижные эмоциональные игры, закаливающие процедуры. </a:t>
            </a:r>
          </a:p>
          <a:p>
            <a:r>
              <a:rPr lang="ru-RU" sz="1600" dirty="0" smtClean="0"/>
              <a:t>• На самостоятельную деятельность детей 3-7 лет (игры, подготовка к образовательной деятельности, личная гигиена) в режиме дня </a:t>
            </a:r>
            <a:r>
              <a:rPr lang="ru-RU" sz="1600" dirty="0" smtClean="0"/>
              <a:t>отводится </a:t>
            </a:r>
            <a:r>
              <a:rPr lang="ru-RU" sz="1600" dirty="0" smtClean="0"/>
              <a:t>не менее 3-4 часов.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1428736"/>
            <a:ext cx="70723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/>
          </a:p>
          <a:p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612845"/>
            <a:ext cx="7715304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Основания для разработки ОП ДО </a:t>
            </a:r>
          </a:p>
          <a:p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2400" dirty="0" smtClean="0">
                <a:ln>
                  <a:solidFill>
                    <a:srgbClr val="0070C0"/>
                  </a:solidFill>
                </a:ln>
                <a:solidFill>
                  <a:schemeClr val="tx2">
                    <a:lumMod val="75000"/>
                  </a:schemeClr>
                </a:solidFill>
              </a:rPr>
              <a:t>Основной документ: </a:t>
            </a: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ФЕДЕРАЛЬНЫЙ ГОСУДАРСТВЕННЫЙ 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ОБРАЗОВАТЕЛЬНЫЙ СТАНДАРТ 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ДОШКОЛЬНОГО ОБРАЗОВАНИЯ (ФГОС ДО) </a:t>
            </a: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(Утвержден приказом Министерства образования и науки Российской Федерации от 17 октября 2013 г. N 1155) </a:t>
            </a:r>
            <a:endParaRPr lang="ru-RU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85728"/>
            <a:ext cx="8072494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 smtClean="0"/>
          </a:p>
          <a:p>
            <a:pPr algn="ctr"/>
            <a:r>
              <a:rPr lang="ru-RU" sz="2800" b="1" dirty="0" smtClean="0"/>
              <a:t>3.2.Организация </a:t>
            </a:r>
            <a:r>
              <a:rPr lang="ru-RU" sz="2800" b="1" dirty="0" err="1" smtClean="0"/>
              <a:t>воспитательно</a:t>
            </a:r>
            <a:r>
              <a:rPr lang="ru-RU" sz="2800" b="1" dirty="0" smtClean="0"/>
              <a:t> - образовательного процесса </a:t>
            </a:r>
          </a:p>
          <a:p>
            <a:pPr algn="just"/>
            <a:r>
              <a:rPr lang="ru-RU" sz="2000" dirty="0" smtClean="0"/>
              <a:t>•Образовательная деятельность проводится согласно </a:t>
            </a:r>
            <a:r>
              <a:rPr lang="ru-RU" sz="2000" dirty="0" err="1" smtClean="0"/>
              <a:t>СанПиН</a:t>
            </a:r>
            <a:r>
              <a:rPr lang="ru-RU" sz="2000" dirty="0" smtClean="0"/>
              <a:t> 2.4.1.3049-13; </a:t>
            </a:r>
          </a:p>
          <a:p>
            <a:pPr algn="just"/>
            <a:r>
              <a:rPr lang="ru-RU" sz="2000" dirty="0" smtClean="0"/>
              <a:t>•Продолжительность учебного </a:t>
            </a:r>
            <a:r>
              <a:rPr lang="ru-RU" sz="2000" dirty="0" smtClean="0"/>
              <a:t>года </a:t>
            </a:r>
            <a:r>
              <a:rPr lang="ru-RU" sz="2000" dirty="0" smtClean="0"/>
              <a:t>- </a:t>
            </a:r>
            <a:r>
              <a:rPr lang="ru-RU" sz="2000" dirty="0" smtClean="0"/>
              <a:t>12 </a:t>
            </a:r>
            <a:r>
              <a:rPr lang="ru-RU" sz="2000" dirty="0" smtClean="0"/>
              <a:t>месяцев (с 1 сентября по 31 </a:t>
            </a:r>
            <a:r>
              <a:rPr lang="ru-RU" sz="2000" dirty="0" smtClean="0"/>
              <a:t>августа); </a:t>
            </a:r>
            <a:endParaRPr lang="ru-RU" sz="2000" dirty="0" smtClean="0"/>
          </a:p>
          <a:p>
            <a:pPr algn="just"/>
            <a:r>
              <a:rPr lang="ru-RU" sz="2000" dirty="0" smtClean="0"/>
              <a:t>•</a:t>
            </a:r>
            <a:r>
              <a:rPr lang="ru-RU" sz="2000" dirty="0" smtClean="0"/>
              <a:t>В середине учебного года, с 1 января по 10 января, в группах устраиваются зимние каникулы. Если на этот период выпадают рабочие дни, то в эти дни проводится только индивидуальная, игровая, совместная работа с детьми, культурные практики; музыкальные и физкультурные занятия; </a:t>
            </a:r>
          </a:p>
          <a:p>
            <a:pPr algn="just"/>
            <a:r>
              <a:rPr lang="ru-RU" sz="2000" dirty="0" smtClean="0"/>
              <a:t>• В летний период образовательная деятельность осуществляется в процессе совместной деятельности воспитателя и детей.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887135"/>
            <a:ext cx="785818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sz="2000" b="1" dirty="0" smtClean="0"/>
              <a:t>Сетка непосредственно - образовательной деятельности на неделю во всех группах</a:t>
            </a:r>
          </a:p>
          <a:p>
            <a:endParaRPr lang="ru-RU" sz="2000" dirty="0" smtClean="0"/>
          </a:p>
          <a:p>
            <a:r>
              <a:rPr lang="ru-RU" sz="2000" b="1" dirty="0" smtClean="0"/>
              <a:t>Сетка совместной образовательной деятельности воспитателя и  детей, культурных практик в режимных моментах </a:t>
            </a:r>
          </a:p>
          <a:p>
            <a:endParaRPr lang="ru-RU" sz="2000" dirty="0" smtClean="0"/>
          </a:p>
          <a:p>
            <a:r>
              <a:rPr lang="ru-RU" sz="2000" b="1" dirty="0" smtClean="0"/>
              <a:t>Сетка самостоятельной деятельности детей в режимных моментах </a:t>
            </a:r>
          </a:p>
          <a:p>
            <a:endParaRPr lang="ru-RU" sz="2000" dirty="0" smtClean="0"/>
          </a:p>
          <a:p>
            <a:r>
              <a:rPr lang="ru-RU" sz="2000" b="1" dirty="0" smtClean="0"/>
              <a:t>Модель организации двигательного режима </a:t>
            </a:r>
          </a:p>
          <a:p>
            <a:endParaRPr lang="ru-RU" dirty="0" smtClean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85786" y="642918"/>
            <a:ext cx="7715304" cy="1000132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3.2. Организация </a:t>
            </a:r>
            <a:r>
              <a:rPr lang="ru-RU" sz="3200" b="1" dirty="0" err="1" smtClean="0"/>
              <a:t>воспитательно</a:t>
            </a:r>
            <a:r>
              <a:rPr lang="ru-RU" sz="3200" b="1" dirty="0" smtClean="0"/>
              <a:t> - образовательного процесса 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4214810" y="1857364"/>
            <a:ext cx="48463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83582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 </a:t>
            </a: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500042"/>
            <a:ext cx="828680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3.3. Описание материально- технического обеспечения Программы </a:t>
            </a:r>
          </a:p>
          <a:p>
            <a:r>
              <a:rPr lang="ru-RU" dirty="0" smtClean="0"/>
              <a:t>•</a:t>
            </a:r>
            <a:r>
              <a:rPr lang="ru-RU" sz="2400" dirty="0" smtClean="0"/>
              <a:t>Материально-технические условия реализации Программы соответствуют требованиям определяемым: </a:t>
            </a:r>
          </a:p>
          <a:p>
            <a:r>
              <a:rPr lang="ru-RU" sz="2400" dirty="0" smtClean="0"/>
              <a:t>• в соответствии с санитарно-эпидемиологическими правилами и нормативами; </a:t>
            </a:r>
          </a:p>
          <a:p>
            <a:r>
              <a:rPr lang="ru-RU" sz="2400" dirty="0" smtClean="0"/>
              <a:t>• в соответствии с правилами пожарной безопасности; </a:t>
            </a:r>
          </a:p>
          <a:p>
            <a:r>
              <a:rPr lang="ru-RU" sz="2400" dirty="0" smtClean="0"/>
              <a:t>• к средствам обучения и воспитания в соответствии с возрастом и индивидуальными особенностями развития детей; </a:t>
            </a:r>
          </a:p>
          <a:p>
            <a:r>
              <a:rPr lang="ru-RU" sz="2400" dirty="0" smtClean="0"/>
              <a:t>• к оснащенности помещений развивающей предметно-пространственной среды; </a:t>
            </a:r>
          </a:p>
          <a:p>
            <a:r>
              <a:rPr lang="ru-RU" sz="2400" dirty="0" smtClean="0"/>
              <a:t>• к материально-техническому обеспечению программы (учебно-методический комплект, оборудование, оснащение (предметы).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42910" y="1071546"/>
            <a:ext cx="7786742" cy="50578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СПАСИБО ЗА ВНИМАНИЕ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071546"/>
            <a:ext cx="821537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1.1. Пояснительная записка</a:t>
            </a:r>
          </a:p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1.1.1.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Цель Программы </a:t>
            </a:r>
            <a:endParaRPr lang="ru-RU" sz="3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/>
              <a:t>Обязательная </a:t>
            </a:r>
            <a:r>
              <a:rPr lang="ru-RU" sz="2400" b="1" dirty="0"/>
              <a:t>часть: </a:t>
            </a:r>
            <a:endParaRPr lang="ru-RU" sz="2400" dirty="0"/>
          </a:p>
          <a:p>
            <a:pPr algn="just"/>
            <a:r>
              <a:rPr lang="ru-RU" sz="2000" dirty="0"/>
              <a:t>Формирование общей культуры,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детей дошкольного возраста</a:t>
            </a:r>
            <a:r>
              <a:rPr lang="ru-RU" sz="2000" dirty="0" smtClean="0"/>
              <a:t>.</a:t>
            </a:r>
          </a:p>
          <a:p>
            <a:endParaRPr lang="ru-RU" sz="2000" dirty="0"/>
          </a:p>
          <a:p>
            <a:pPr algn="just"/>
            <a:r>
              <a:rPr lang="ru-RU" sz="2000" dirty="0" smtClean="0"/>
              <a:t>Обеспечение </a:t>
            </a:r>
            <a:r>
              <a:rPr lang="ru-RU" sz="2000" dirty="0"/>
              <a:t>разностороннего развития детей дошкольного возраста с учетом их возрастных и индивидуальных особенностей, в том числе достижение детьми дошкольного возраста уровня развития, необходимого и достаточного для успешного освоения ими образовательных программ начального общего образования, на основе индивидуального подхода к детям дошкольного возраста и специфичных для детей дошкольного возраста видов деятельности.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785794"/>
            <a:ext cx="8501122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sz="1200" dirty="0"/>
          </a:p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1.1.1.Задачи Программы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1200" dirty="0" smtClean="0"/>
              <a:t>• </a:t>
            </a:r>
            <a:r>
              <a:rPr lang="ru-RU" sz="1200" b="1" dirty="0" smtClean="0"/>
              <a:t>охрана </a:t>
            </a:r>
            <a:r>
              <a:rPr lang="ru-RU" sz="1200" b="1" dirty="0"/>
              <a:t>и укрепление физического и психического здоровья детей, в том числе их эмоционального благополучия; </a:t>
            </a:r>
          </a:p>
          <a:p>
            <a:pPr algn="just"/>
            <a:r>
              <a:rPr lang="ru-RU" sz="1200" dirty="0"/>
              <a:t>•</a:t>
            </a:r>
            <a:r>
              <a:rPr lang="ru-RU" sz="1200" b="1" dirty="0"/>
              <a:t>обеспечение равных возможностей для полноценного развития каждого ребенка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здоровья);обеспечение преемственности целей, задач и содержания образования, реализуемых в рамках образовательных программ различных уровней (далее - преемственность основных образовательных программ дошкольного и начального общего образования); </a:t>
            </a:r>
          </a:p>
          <a:p>
            <a:pPr algn="just"/>
            <a:r>
              <a:rPr lang="ru-RU" sz="1200" dirty="0"/>
              <a:t>• </a:t>
            </a:r>
            <a:r>
              <a:rPr lang="ru-RU" sz="1200" b="1" dirty="0"/>
              <a:t>создание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ребенка как субъекта отношений с самим собой, другими детьми, взрослыми и миром; </a:t>
            </a:r>
          </a:p>
          <a:p>
            <a:pPr algn="just"/>
            <a:r>
              <a:rPr lang="ru-RU" sz="1200" dirty="0"/>
              <a:t>•</a:t>
            </a:r>
            <a:r>
              <a:rPr lang="ru-RU" sz="1200" b="1" dirty="0"/>
              <a:t>объединение обучения и воспитания в целостный образовательный процесс на основе духовно-нравственных и </a:t>
            </a:r>
            <a:r>
              <a:rPr lang="ru-RU" sz="1200" b="1" dirty="0" err="1"/>
              <a:t>социокультурных</a:t>
            </a:r>
            <a:r>
              <a:rPr lang="ru-RU" sz="1200" b="1" dirty="0"/>
              <a:t> ценностей и принятых в обществе правил и норм поведения в интересах человека, семьи, общества; </a:t>
            </a:r>
          </a:p>
          <a:p>
            <a:pPr algn="just"/>
            <a:r>
              <a:rPr lang="ru-RU" sz="1200" dirty="0" smtClean="0"/>
              <a:t>• </a:t>
            </a:r>
            <a:r>
              <a:rPr lang="ru-RU" sz="1200" b="1" dirty="0" smtClean="0"/>
              <a:t>формирование </a:t>
            </a:r>
            <a:r>
              <a:rPr lang="ru-RU" sz="1200" b="1" dirty="0"/>
              <a:t>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формирования предпосылок учебной деятельности; </a:t>
            </a:r>
          </a:p>
          <a:p>
            <a:pPr algn="just"/>
            <a:r>
              <a:rPr lang="ru-RU" sz="1200" dirty="0"/>
              <a:t>•</a:t>
            </a:r>
            <a:r>
              <a:rPr lang="ru-RU" sz="1200" b="1" dirty="0"/>
              <a:t>обеспечение вариативности и разнообразия содержания Программ и организационных форм дошкольного образования, возможности формирования Программ различной направленности с учетом образовательных потребностей, способностей и состояния здоровья детей; </a:t>
            </a:r>
          </a:p>
          <a:p>
            <a:pPr algn="just"/>
            <a:r>
              <a:rPr lang="ru-RU" sz="1200" dirty="0" smtClean="0"/>
              <a:t>• </a:t>
            </a:r>
            <a:r>
              <a:rPr lang="ru-RU" sz="1200" b="1" dirty="0" smtClean="0"/>
              <a:t>формирование </a:t>
            </a:r>
            <a:r>
              <a:rPr lang="ru-RU" sz="1200" b="1" dirty="0" err="1"/>
              <a:t>социокультурной</a:t>
            </a:r>
            <a:r>
              <a:rPr lang="ru-RU" sz="1200" b="1" dirty="0"/>
              <a:t> среды, соответствующей возрастным, индивидуальным, психологическим и физиологическим особенностям детей; </a:t>
            </a:r>
          </a:p>
          <a:p>
            <a:pPr algn="just"/>
            <a:r>
              <a:rPr lang="ru-RU" sz="1200" dirty="0"/>
              <a:t>•</a:t>
            </a:r>
            <a:r>
              <a:rPr lang="ru-RU" sz="1200" b="1" dirty="0"/>
              <a:t>обеспечение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1"/>
            <a:ext cx="8572560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/>
          </a:p>
          <a:p>
            <a:pPr algn="ctr"/>
            <a:r>
              <a:rPr lang="ru-RU" sz="2400" b="1" dirty="0"/>
              <a:t>Цели и задачи </a:t>
            </a:r>
            <a:endParaRPr lang="ru-RU" sz="2000" b="1" i="1" dirty="0" smtClean="0"/>
          </a:p>
          <a:p>
            <a:pPr algn="just"/>
            <a:r>
              <a:rPr lang="ru-RU" sz="2000" b="1" i="1" dirty="0" smtClean="0"/>
              <a:t>части </a:t>
            </a:r>
            <a:r>
              <a:rPr lang="ru-RU" sz="2000" b="1" i="1" dirty="0"/>
              <a:t>Программы, формируемой участниками образовательных отношений </a:t>
            </a:r>
            <a:endParaRPr lang="ru-RU" sz="2000" b="1" i="1" dirty="0" smtClean="0"/>
          </a:p>
          <a:p>
            <a:pPr algn="just"/>
            <a:endParaRPr lang="ru-RU" sz="1600" b="1" i="1" dirty="0" smtClean="0"/>
          </a:p>
          <a:p>
            <a:pPr algn="just"/>
            <a:endParaRPr lang="ru-RU" sz="1600" b="1" i="1" dirty="0" smtClean="0"/>
          </a:p>
          <a:p>
            <a:pPr algn="just"/>
            <a:r>
              <a:rPr lang="ru-RU" sz="1600" b="1" i="1" dirty="0" smtClean="0"/>
              <a:t>Цель:</a:t>
            </a:r>
            <a:endParaRPr lang="ru-RU" sz="1600" dirty="0"/>
          </a:p>
          <a:p>
            <a:pPr algn="just"/>
            <a:r>
              <a:rPr lang="ru-RU" sz="1600" b="1" i="1" dirty="0"/>
              <a:t>Построение </a:t>
            </a:r>
            <a:r>
              <a:rPr lang="ru-RU" sz="1600" b="1" i="1" dirty="0" smtClean="0"/>
              <a:t>воспитательно-образовательного </a:t>
            </a:r>
            <a:r>
              <a:rPr lang="ru-RU" sz="1600" b="1" i="1" dirty="0"/>
              <a:t>процесса с учетом образовательных потребностей, интересов и мотивов </a:t>
            </a:r>
            <a:r>
              <a:rPr lang="ru-RU" sz="1600" b="1" i="1" dirty="0" smtClean="0"/>
              <a:t>детей и </a:t>
            </a:r>
            <a:r>
              <a:rPr lang="ru-RU" sz="1600" b="1" i="1" dirty="0"/>
              <a:t>их родителей (законных представителей). </a:t>
            </a:r>
            <a:endParaRPr lang="ru-RU" sz="1600" b="1" i="1" dirty="0" smtClean="0"/>
          </a:p>
          <a:p>
            <a:pPr algn="just"/>
            <a:endParaRPr lang="ru-RU" sz="1600" b="1" i="1" dirty="0"/>
          </a:p>
          <a:p>
            <a:pPr algn="just"/>
            <a:r>
              <a:rPr lang="ru-RU" sz="1600" b="1" i="1" dirty="0"/>
              <a:t>Задачи: </a:t>
            </a:r>
          </a:p>
          <a:p>
            <a:pPr algn="just"/>
            <a:r>
              <a:rPr lang="ru-RU" sz="1600" b="1" i="1" dirty="0" smtClean="0"/>
              <a:t>(Для групп </a:t>
            </a:r>
            <a:r>
              <a:rPr lang="ru-RU" sz="1600" b="1" i="1" dirty="0" err="1" smtClean="0"/>
              <a:t>общеразвивающей</a:t>
            </a:r>
            <a:r>
              <a:rPr lang="ru-RU" sz="1600" b="1" i="1" dirty="0" smtClean="0"/>
              <a:t> направленности для старшего дошкольного возраста</a:t>
            </a:r>
            <a:endParaRPr lang="ru-RU" sz="1600" b="1" i="1" dirty="0"/>
          </a:p>
          <a:p>
            <a:pPr algn="just"/>
            <a:r>
              <a:rPr lang="ru-RU" sz="1600" dirty="0"/>
              <a:t>•</a:t>
            </a:r>
            <a:r>
              <a:rPr lang="ru-RU" sz="1600" i="1" dirty="0"/>
              <a:t>Развивать у детей дошкольного возраста познавательные и психические процессы, интеллектуальную и эмоциональную сферы, коммуникативные умения как основу реализации индивидуальной траектории развития ребенка. </a:t>
            </a:r>
          </a:p>
          <a:p>
            <a:pPr algn="just"/>
            <a:r>
              <a:rPr lang="ru-RU" sz="1600" dirty="0"/>
              <a:t>•</a:t>
            </a:r>
            <a:r>
              <a:rPr lang="ru-RU" sz="1600" i="1" dirty="0"/>
              <a:t>Оказать максимальную поддержку детям раннего и младшего дошкольного возраста в период адаптации к условиям дошкольного образовательного учреждения; формировать активную позицию родителей по отношению к процессу адаптации детей. </a:t>
            </a:r>
            <a:endParaRPr lang="ru-RU" sz="1600" b="1" i="1" dirty="0" smtClean="0"/>
          </a:p>
          <a:p>
            <a:pPr algn="just"/>
            <a:r>
              <a:rPr lang="ru-RU" sz="1600" b="1" i="1" dirty="0" smtClean="0"/>
              <a:t>(Для групп </a:t>
            </a:r>
            <a:r>
              <a:rPr lang="ru-RU" sz="1600" b="1" i="1" dirty="0" err="1" smtClean="0"/>
              <a:t>общеразвивающей</a:t>
            </a:r>
            <a:r>
              <a:rPr lang="ru-RU" sz="1600" b="1" i="1" dirty="0" smtClean="0"/>
              <a:t> направленности для раннего и дошкольного возраста) </a:t>
            </a:r>
          </a:p>
          <a:p>
            <a:pPr algn="just"/>
            <a:endParaRPr lang="ru-RU" sz="1600" b="1" i="1" dirty="0" smtClean="0"/>
          </a:p>
          <a:p>
            <a:pPr algn="just"/>
            <a:r>
              <a:rPr lang="ru-RU" sz="1600" b="1" i="1" dirty="0" smtClean="0"/>
              <a:t> </a:t>
            </a:r>
            <a:endParaRPr lang="ru-RU" sz="1600" b="1" i="1" dirty="0"/>
          </a:p>
          <a:p>
            <a:pPr algn="just"/>
            <a:endParaRPr lang="ru-RU" sz="1600" i="1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857232"/>
            <a:ext cx="857256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Цели </a:t>
            </a:r>
            <a:r>
              <a:rPr lang="ru-RU" sz="2400" b="1" dirty="0"/>
              <a:t>и задачи </a:t>
            </a:r>
            <a:endParaRPr lang="ru-RU" sz="2400" b="1" dirty="0" smtClean="0"/>
          </a:p>
          <a:p>
            <a:r>
              <a:rPr lang="ru-RU" sz="2000" b="1" i="1" dirty="0" smtClean="0"/>
              <a:t>части </a:t>
            </a:r>
            <a:r>
              <a:rPr lang="ru-RU" sz="2000" b="1" i="1" dirty="0"/>
              <a:t>Программы, формируемой </a:t>
            </a:r>
            <a:r>
              <a:rPr lang="ru-RU" sz="2000" b="1" i="1" dirty="0" smtClean="0"/>
              <a:t>участниками образовательных отношений </a:t>
            </a:r>
          </a:p>
          <a:p>
            <a:endParaRPr lang="ru-RU" sz="2400" dirty="0"/>
          </a:p>
          <a:p>
            <a:pPr algn="just"/>
            <a:r>
              <a:rPr lang="ru-RU" sz="2400" b="1" i="1" dirty="0"/>
              <a:t>2. Цель: Реализация регионального компонента с учетом специфики национальных, </a:t>
            </a:r>
            <a:r>
              <a:rPr lang="ru-RU" sz="2400" b="1" i="1" dirty="0" err="1"/>
              <a:t>социокультурных</a:t>
            </a:r>
            <a:r>
              <a:rPr lang="ru-RU" sz="2400" b="1" i="1" dirty="0"/>
              <a:t>, географических, климатических, природных особенностей города Краснодара и Краснодарского края </a:t>
            </a:r>
          </a:p>
          <a:p>
            <a:pPr algn="just"/>
            <a:r>
              <a:rPr lang="ru-RU" sz="2400" b="1" i="1" dirty="0"/>
              <a:t>Задача: </a:t>
            </a:r>
          </a:p>
          <a:p>
            <a:pPr algn="just"/>
            <a:r>
              <a:rPr lang="ru-RU" sz="2400" dirty="0"/>
              <a:t>•</a:t>
            </a:r>
            <a:r>
              <a:rPr lang="ru-RU" sz="2400" i="1" dirty="0"/>
              <a:t>Приобщение ребенка к культуре малой родины и воспитание уважения к другим народам и культурам, через знакомство с национально-культурными особенностями Краснодарского края и города Краснодара в процессе интеграции образовательных областей.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000108"/>
            <a:ext cx="8358246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algn="just"/>
            <a:endParaRPr lang="ru-RU" dirty="0" smtClean="0"/>
          </a:p>
          <a:p>
            <a:pPr algn="just"/>
            <a:r>
              <a:rPr lang="ru-RU" sz="2000" dirty="0" smtClean="0"/>
              <a:t>•</a:t>
            </a:r>
            <a:r>
              <a:rPr lang="ru-RU" sz="2000" b="1" i="1" dirty="0"/>
              <a:t>3. Цель: Организация образовательной деятельности с учетом приоритетных и инновационных направлений деятельности дошкольной образовательной организации. </a:t>
            </a:r>
          </a:p>
          <a:p>
            <a:pPr algn="just"/>
            <a:r>
              <a:rPr lang="ru-RU" sz="2000" b="1" i="1" dirty="0"/>
              <a:t>Задачи: </a:t>
            </a:r>
          </a:p>
          <a:p>
            <a:pPr algn="just"/>
            <a:r>
              <a:rPr lang="ru-RU" sz="2000" dirty="0"/>
              <a:t>•</a:t>
            </a:r>
            <a:r>
              <a:rPr lang="ru-RU" sz="2000" i="1" dirty="0"/>
              <a:t>Формирование единого информационно-коммуникационного пространства ДОО, обеспечивающего повышение эффективности, доступности и качества образования, в процессе реализации инновационного проекта. </a:t>
            </a:r>
          </a:p>
          <a:p>
            <a:pPr algn="just"/>
            <a:r>
              <a:rPr lang="ru-RU" sz="2000" dirty="0"/>
              <a:t>•</a:t>
            </a:r>
            <a:r>
              <a:rPr lang="ru-RU" sz="2000" i="1" dirty="0"/>
              <a:t>Разработка современных форм повышения профессиональной компетентности педагогов ДОО в рамках деятельности </a:t>
            </a:r>
            <a:r>
              <a:rPr lang="ru-RU" sz="2000" i="1" dirty="0" smtClean="0"/>
              <a:t>муниципальной инновационной площадки.</a:t>
            </a:r>
            <a:endParaRPr lang="ru-RU" sz="20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071546"/>
            <a:ext cx="80010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Цели и задачи </a:t>
            </a:r>
          </a:p>
          <a:p>
            <a:pPr algn="ctr"/>
            <a:r>
              <a:rPr lang="ru-RU" sz="2000" b="1" i="1" dirty="0" smtClean="0"/>
              <a:t>части Программы, формируемой участниками образовательных отношений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500042"/>
            <a:ext cx="750095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/>
          </a:p>
          <a:p>
            <a:pPr algn="ctr"/>
            <a:r>
              <a:rPr lang="ru-RU" sz="2400" b="1" dirty="0" smtClean="0"/>
              <a:t>1.1.2</a:t>
            </a:r>
            <a:r>
              <a:rPr lang="ru-RU" sz="2400" b="1" dirty="0"/>
              <a:t>. Принципы и подходы к формированию Программы </a:t>
            </a:r>
            <a:endParaRPr lang="ru-RU" sz="2000" b="1" dirty="0" smtClean="0"/>
          </a:p>
          <a:p>
            <a:pPr algn="ctr"/>
            <a:endParaRPr lang="ru-RU" sz="2000" b="1" dirty="0"/>
          </a:p>
          <a:p>
            <a:pPr algn="ctr"/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844824"/>
            <a:ext cx="807249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/>
          </a:p>
          <a:p>
            <a:pPr algn="just"/>
            <a:r>
              <a:rPr lang="ru-RU" sz="1400" b="1" dirty="0"/>
              <a:t>Программа сформирована на принципах: </a:t>
            </a:r>
          </a:p>
          <a:p>
            <a:pPr algn="just"/>
            <a:r>
              <a:rPr lang="ru-RU" sz="1400" dirty="0"/>
              <a:t>•</a:t>
            </a:r>
            <a:r>
              <a:rPr lang="ru-RU" sz="1400" b="1" dirty="0"/>
              <a:t>полноценного проживания ребёнком всех этапов детства (младенческого, раннего и дошкольного возраста), обогащение (амплификация) детского развития; </a:t>
            </a:r>
          </a:p>
          <a:p>
            <a:pPr algn="just"/>
            <a:r>
              <a:rPr lang="ru-RU" sz="1400" dirty="0"/>
              <a:t>•</a:t>
            </a:r>
            <a:r>
              <a:rPr lang="ru-RU" sz="1400" b="1" dirty="0"/>
              <a:t>построения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дошкольного образования; </a:t>
            </a:r>
          </a:p>
          <a:p>
            <a:pPr algn="just"/>
            <a:r>
              <a:rPr lang="ru-RU" sz="1400" dirty="0"/>
              <a:t>•</a:t>
            </a:r>
            <a:r>
              <a:rPr lang="ru-RU" sz="1400" b="1" dirty="0"/>
              <a:t>содействия и сотрудничества детей и взрослых, признания ребенка полноценным участником (субъектом) образовательных отношений; </a:t>
            </a:r>
          </a:p>
          <a:p>
            <a:pPr algn="just"/>
            <a:r>
              <a:rPr lang="ru-RU" sz="1400" dirty="0"/>
              <a:t>•</a:t>
            </a:r>
            <a:r>
              <a:rPr lang="ru-RU" sz="1400" b="1" dirty="0"/>
              <a:t>поддержки инициативы детей в различных видах деятельности; </a:t>
            </a:r>
          </a:p>
          <a:p>
            <a:pPr algn="just"/>
            <a:r>
              <a:rPr lang="ru-RU" sz="1400" dirty="0"/>
              <a:t>•</a:t>
            </a:r>
            <a:r>
              <a:rPr lang="ru-RU" sz="1400" b="1" dirty="0"/>
              <a:t>сотрудничества с семьёй; </a:t>
            </a:r>
          </a:p>
          <a:p>
            <a:pPr algn="just"/>
            <a:r>
              <a:rPr lang="ru-RU" sz="1400" dirty="0"/>
              <a:t>•</a:t>
            </a:r>
            <a:r>
              <a:rPr lang="ru-RU" sz="1400" b="1" dirty="0"/>
              <a:t>приобщения детей к </a:t>
            </a:r>
            <a:r>
              <a:rPr lang="ru-RU" sz="1400" b="1" dirty="0" err="1"/>
              <a:t>социокультурным</a:t>
            </a:r>
            <a:r>
              <a:rPr lang="ru-RU" sz="1400" b="1" dirty="0"/>
              <a:t> нормам, традициям семьи, общества и государства; </a:t>
            </a:r>
          </a:p>
          <a:p>
            <a:pPr algn="just"/>
            <a:r>
              <a:rPr lang="ru-RU" sz="1400" dirty="0"/>
              <a:t>•</a:t>
            </a:r>
            <a:r>
              <a:rPr lang="ru-RU" sz="1400" b="1" dirty="0"/>
              <a:t>формирования познавательных интересов и познавательных действий ребенка в различных видах деятельности; </a:t>
            </a:r>
          </a:p>
          <a:p>
            <a:pPr algn="just"/>
            <a:r>
              <a:rPr lang="ru-RU" sz="1400" dirty="0"/>
              <a:t>•</a:t>
            </a:r>
            <a:r>
              <a:rPr lang="ru-RU" sz="1400" b="1" dirty="0"/>
              <a:t>возрастной адекватности дошкольного образования (соответствия условий, требований, методов возрасту и особенностям развития); </a:t>
            </a:r>
          </a:p>
          <a:p>
            <a:pPr algn="just"/>
            <a:r>
              <a:rPr lang="ru-RU" sz="1400" dirty="0"/>
              <a:t>•</a:t>
            </a:r>
            <a:r>
              <a:rPr lang="ru-RU" sz="1400" b="1" dirty="0"/>
              <a:t>учёта этнокультурной ситуации развития детей.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571480"/>
            <a:ext cx="8143932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ctr"/>
            <a:r>
              <a:rPr lang="ru-RU" sz="2400" b="1" dirty="0" smtClean="0">
                <a:latin typeface="Arial Black" pitchFamily="34" charset="0"/>
              </a:rPr>
              <a:t>1.1.3. Значимые </a:t>
            </a:r>
            <a:r>
              <a:rPr lang="ru-RU" sz="2400" b="1" dirty="0">
                <a:latin typeface="Arial Black" pitchFamily="34" charset="0"/>
              </a:rPr>
              <a:t>для разработки программы характеристики, в том числе, особенности развития </a:t>
            </a:r>
            <a:r>
              <a:rPr lang="ru-RU" sz="2400" b="1" dirty="0" smtClean="0">
                <a:latin typeface="Arial Black" pitchFamily="34" charset="0"/>
              </a:rPr>
              <a:t>детей</a:t>
            </a:r>
            <a:endParaRPr lang="ru-RU" sz="2400" dirty="0" smtClean="0">
              <a:latin typeface="Arial Black" pitchFamily="34" charset="0"/>
            </a:endParaRPr>
          </a:p>
          <a:p>
            <a:pPr algn="just"/>
            <a:r>
              <a:rPr lang="ru-RU" sz="2000" dirty="0" smtClean="0"/>
              <a:t>Обязательная часть Программы: </a:t>
            </a:r>
          </a:p>
          <a:p>
            <a:pPr algn="just"/>
            <a:r>
              <a:rPr lang="ru-RU" sz="2000" dirty="0" smtClean="0"/>
              <a:t>•Возрастные характеристики детей раннего и дошкольного возраста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•Характеристики особенностей речевого развития детей с тяжелыми нарушениями речи (ОНР II, III уровня) из </a:t>
            </a:r>
            <a:r>
              <a:rPr lang="ru-RU" sz="2000" dirty="0" smtClean="0"/>
              <a:t>«Вариативной примерной адаптированной основной образовательной программы для детей с тяжелыми нарушений</a:t>
            </a:r>
            <a:r>
              <a:rPr lang="ru-RU" sz="2000" dirty="0" smtClean="0"/>
              <a:t> (</a:t>
            </a:r>
            <a:r>
              <a:rPr lang="ru-RU" sz="2000" dirty="0" smtClean="0"/>
              <a:t>общим недоразвитием речи) с 3 до 7 лет», (автор Н.В. </a:t>
            </a:r>
            <a:r>
              <a:rPr lang="ru-RU" sz="2000" dirty="0" err="1" smtClean="0"/>
              <a:t>Нищева</a:t>
            </a:r>
            <a:r>
              <a:rPr lang="ru-RU" sz="2000" dirty="0" smtClean="0"/>
              <a:t>, СПб, «ДЕТСТВО-ПРЕСС»,</a:t>
            </a:r>
            <a:r>
              <a:rPr lang="ru-RU" sz="2000" dirty="0" smtClean="0"/>
              <a:t>2015. </a:t>
            </a:r>
            <a:endParaRPr lang="ru-RU" sz="2000" dirty="0" smtClean="0"/>
          </a:p>
          <a:p>
            <a:pPr algn="ctr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535</TotalTime>
  <Words>2256</Words>
  <Application>Microsoft Office PowerPoint</Application>
  <PresentationFormat>Экран (4:3)</PresentationFormat>
  <Paragraphs>200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18</dc:creator>
  <cp:lastModifiedBy>Садик</cp:lastModifiedBy>
  <cp:revision>59</cp:revision>
  <dcterms:created xsi:type="dcterms:W3CDTF">2014-07-31T08:50:43Z</dcterms:created>
  <dcterms:modified xsi:type="dcterms:W3CDTF">2016-02-29T07:59:25Z</dcterms:modified>
</cp:coreProperties>
</file>