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0" r:id="rId4"/>
    <p:sldId id="275" r:id="rId5"/>
    <p:sldId id="269" r:id="rId6"/>
    <p:sldId id="260" r:id="rId7"/>
    <p:sldId id="262" r:id="rId8"/>
    <p:sldId id="264" r:id="rId9"/>
    <p:sldId id="268" r:id="rId10"/>
    <p:sldId id="263" r:id="rId11"/>
    <p:sldId id="27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2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D9F0C7-BB98-4FE6-B90A-5E4FB3922D03}" type="datetimeFigureOut">
              <a:rPr lang="ru-RU" smtClean="0"/>
              <a:pPr/>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ADC086-46FF-411E-A690-62CD2924128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D9F0C7-BB98-4FE6-B90A-5E4FB3922D03}" type="datetimeFigureOut">
              <a:rPr lang="ru-RU" smtClean="0"/>
              <a:pPr/>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ADC086-46FF-411E-A690-62CD2924128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D9F0C7-BB98-4FE6-B90A-5E4FB3922D03}" type="datetimeFigureOut">
              <a:rPr lang="ru-RU" smtClean="0"/>
              <a:pPr/>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ADC086-46FF-411E-A690-62CD2924128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D9F0C7-BB98-4FE6-B90A-5E4FB3922D03}" type="datetimeFigureOut">
              <a:rPr lang="ru-RU" smtClean="0"/>
              <a:pPr/>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ADC086-46FF-411E-A690-62CD2924128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4D9F0C7-BB98-4FE6-B90A-5E4FB3922D03}" type="datetimeFigureOut">
              <a:rPr lang="ru-RU" smtClean="0"/>
              <a:pPr/>
              <a:t>26.04.2021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BADC086-46FF-411E-A690-62CD2924128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D9F0C7-BB98-4FE6-B90A-5E4FB3922D03}" type="datetimeFigureOut">
              <a:rPr lang="ru-RU" smtClean="0"/>
              <a:pPr/>
              <a:t>26.04.2021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ADC086-46FF-411E-A690-62CD2924128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4D9F0C7-BB98-4FE6-B90A-5E4FB3922D03}" type="datetimeFigureOut">
              <a:rPr lang="ru-RU" smtClean="0"/>
              <a:pPr/>
              <a:t>26.04.2021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BADC086-46FF-411E-A690-62CD2924128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4D9F0C7-BB98-4FE6-B90A-5E4FB3922D03}" type="datetimeFigureOut">
              <a:rPr lang="ru-RU" smtClean="0"/>
              <a:pPr/>
              <a:t>26.04.2021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BADC086-46FF-411E-A690-62CD2924128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D9F0C7-BB98-4FE6-B90A-5E4FB3922D03}" type="datetimeFigureOut">
              <a:rPr lang="ru-RU" smtClean="0"/>
              <a:pPr/>
              <a:t>26.04.2021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BADC086-46FF-411E-A690-62CD2924128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D9F0C7-BB98-4FE6-B90A-5E4FB3922D03}" type="datetimeFigureOut">
              <a:rPr lang="ru-RU" smtClean="0"/>
              <a:pPr/>
              <a:t>26.04.2021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ADC086-46FF-411E-A690-62CD2924128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D9F0C7-BB98-4FE6-B90A-5E4FB3922D03}" type="datetimeFigureOut">
              <a:rPr lang="ru-RU" smtClean="0"/>
              <a:pPr/>
              <a:t>26.04.2021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BADC086-46FF-411E-A690-62CD2924128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9F0C7-BB98-4FE6-B90A-5E4FB3922D03}" type="datetimeFigureOut">
              <a:rPr lang="ru-RU" smtClean="0"/>
              <a:pPr/>
              <a:t>26.04.2021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DC086-46FF-411E-A690-62CD2924128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cer\Desktop\light-yellow-abstract-backgrounds-powerpoint copy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0" y="142852"/>
            <a:ext cx="9144000" cy="707886"/>
          </a:xfrm>
          <a:prstGeom prst="rect">
            <a:avLst/>
          </a:prstGeom>
        </p:spPr>
        <p:txBody>
          <a:bodyPr wrap="square">
            <a:spAutoFit/>
          </a:bodyPr>
          <a:lstStyle/>
          <a:p>
            <a:pPr algn="ctr"/>
            <a:r>
              <a:rPr lang="ru-RU" sz="2000" b="1" dirty="0" smtClean="0">
                <a:solidFill>
                  <a:srgbClr val="002060"/>
                </a:solidFill>
                <a:latin typeface="Georgia" pitchFamily="18" charset="0"/>
                <a:cs typeface="Times New Roman" pitchFamily="18" charset="0"/>
              </a:rPr>
              <a:t>Муниципальное  бюджетное  дошкольное образовательное  учреждение  детский сад  № 18 «Солнышко»</a:t>
            </a:r>
          </a:p>
        </p:txBody>
      </p:sp>
      <p:sp>
        <p:nvSpPr>
          <p:cNvPr id="4" name="Прямоугольник 3"/>
          <p:cNvSpPr/>
          <p:nvPr/>
        </p:nvSpPr>
        <p:spPr>
          <a:xfrm>
            <a:off x="5357818" y="4538430"/>
            <a:ext cx="3500462" cy="646331"/>
          </a:xfrm>
          <a:prstGeom prst="rect">
            <a:avLst/>
          </a:prstGeom>
        </p:spPr>
        <p:txBody>
          <a:bodyPr wrap="square">
            <a:spAutoFit/>
          </a:bodyPr>
          <a:lstStyle/>
          <a:p>
            <a:pPr algn="ctr"/>
            <a:r>
              <a:rPr lang="ru-RU" b="1" dirty="0" smtClean="0">
                <a:solidFill>
                  <a:srgbClr val="002060"/>
                </a:solidFill>
                <a:latin typeface="Georgia" pitchFamily="18" charset="0"/>
              </a:rPr>
              <a:t>Подготовила воспитатель: Попугай И.И.</a:t>
            </a:r>
          </a:p>
        </p:txBody>
      </p:sp>
      <p:sp>
        <p:nvSpPr>
          <p:cNvPr id="5" name="TextBox 4"/>
          <p:cNvSpPr txBox="1"/>
          <p:nvPr/>
        </p:nvSpPr>
        <p:spPr>
          <a:xfrm>
            <a:off x="0" y="6286520"/>
            <a:ext cx="9144000" cy="369332"/>
          </a:xfrm>
          <a:prstGeom prst="rect">
            <a:avLst/>
          </a:prstGeom>
          <a:noFill/>
        </p:spPr>
        <p:txBody>
          <a:bodyPr wrap="square" rtlCol="0">
            <a:spAutoFit/>
          </a:bodyPr>
          <a:lstStyle/>
          <a:p>
            <a:pPr algn="ctr"/>
            <a:r>
              <a:rPr lang="ru-RU" b="1" dirty="0" smtClean="0">
                <a:solidFill>
                  <a:srgbClr val="002060"/>
                </a:solidFill>
                <a:latin typeface="Georgia" pitchFamily="18" charset="0"/>
              </a:rPr>
              <a:t>2020 г.</a:t>
            </a:r>
            <a:endParaRPr lang="ru-RU" b="1" dirty="0">
              <a:solidFill>
                <a:srgbClr val="002060"/>
              </a:solidFill>
              <a:latin typeface="Georgia" pitchFamily="18" charset="0"/>
            </a:endParaRPr>
          </a:p>
        </p:txBody>
      </p:sp>
      <p:sp>
        <p:nvSpPr>
          <p:cNvPr id="6" name="TextBox 5"/>
          <p:cNvSpPr txBox="1"/>
          <p:nvPr/>
        </p:nvSpPr>
        <p:spPr>
          <a:xfrm>
            <a:off x="214282" y="2071678"/>
            <a:ext cx="8715436" cy="2246769"/>
          </a:xfrm>
          <a:prstGeom prst="rect">
            <a:avLst/>
          </a:prstGeom>
          <a:noFill/>
        </p:spPr>
        <p:txBody>
          <a:bodyPr wrap="square" rtlCol="0">
            <a:spAutoFit/>
          </a:bodyPr>
          <a:lstStyle/>
          <a:p>
            <a:pPr algn="ctr"/>
            <a:r>
              <a:rPr lang="ru-RU" sz="2800" b="1" i="1" smtClean="0">
                <a:solidFill>
                  <a:srgbClr val="0070C0"/>
                </a:solidFill>
                <a:latin typeface="Georgia" pitchFamily="18" charset="0"/>
              </a:rPr>
              <a:t>Доклад  </a:t>
            </a:r>
            <a:r>
              <a:rPr lang="ru-RU" sz="2800" b="1" i="1" smtClean="0">
                <a:solidFill>
                  <a:srgbClr val="0070C0"/>
                </a:solidFill>
                <a:latin typeface="Georgia" pitchFamily="18" charset="0"/>
              </a:rPr>
              <a:t>для </a:t>
            </a:r>
            <a:r>
              <a:rPr lang="ru-RU" sz="2800" b="1" i="1" dirty="0">
                <a:solidFill>
                  <a:srgbClr val="0070C0"/>
                </a:solidFill>
                <a:latin typeface="Georgia" pitchFamily="18" charset="0"/>
              </a:rPr>
              <a:t>педагогов, работающих с детьми с </a:t>
            </a:r>
            <a:r>
              <a:rPr lang="ru-RU" sz="2800" b="1" i="1" dirty="0" smtClean="0">
                <a:solidFill>
                  <a:srgbClr val="0070C0"/>
                </a:solidFill>
                <a:latin typeface="Georgia" pitchFamily="18" charset="0"/>
              </a:rPr>
              <a:t>ОВЗ </a:t>
            </a:r>
            <a:r>
              <a:rPr lang="ru-RU" sz="2800" b="1" i="1" dirty="0" smtClean="0">
                <a:solidFill>
                  <a:srgbClr val="0070C0"/>
                </a:solidFill>
                <a:latin typeface="Georgia" pitchFamily="18" charset="0"/>
              </a:rPr>
              <a:t>на тему: </a:t>
            </a:r>
          </a:p>
          <a:p>
            <a:pPr algn="ctr"/>
            <a:r>
              <a:rPr lang="ru-RU" sz="2800" b="1" i="1" dirty="0" smtClean="0">
                <a:solidFill>
                  <a:srgbClr val="0070C0"/>
                </a:solidFill>
                <a:latin typeface="Georgia" pitchFamily="18" charset="0"/>
              </a:rPr>
              <a:t>« </a:t>
            </a:r>
            <a:r>
              <a:rPr lang="ru-RU" sz="2800" b="1" i="1" dirty="0" smtClean="0">
                <a:solidFill>
                  <a:srgbClr val="0070C0"/>
                </a:solidFill>
                <a:latin typeface="Georgia" pitchFamily="18" charset="0"/>
              </a:rPr>
              <a:t>Социально-коммуникативное развитие дошкольников  через  игровую деятельность»</a:t>
            </a:r>
            <a:endParaRPr lang="ru-RU" sz="2800" i="1" dirty="0" smtClean="0">
              <a:solidFill>
                <a:srgbClr val="0070C0"/>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Desktop\light-yellow-abstract-backgrounds-powerpoint copy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0" y="214291"/>
            <a:ext cx="8929718" cy="461665"/>
          </a:xfrm>
          <a:prstGeom prst="rect">
            <a:avLst/>
          </a:prstGeom>
        </p:spPr>
        <p:txBody>
          <a:bodyPr wrap="square">
            <a:spAutoFit/>
          </a:bodyPr>
          <a:lstStyle/>
          <a:p>
            <a:pPr lvl="0" algn="ctr" fontAlgn="base">
              <a:spcBef>
                <a:spcPct val="0"/>
              </a:spcBef>
              <a:spcAft>
                <a:spcPct val="0"/>
              </a:spcAft>
            </a:pPr>
            <a:r>
              <a:rPr kumimoji="0" lang="ru-RU" sz="2400" b="1" i="1" u="none" strike="noStrike" cap="none" normalizeH="0" baseline="0" dirty="0" smtClean="0">
                <a:ln>
                  <a:noFill/>
                </a:ln>
                <a:solidFill>
                  <a:srgbClr val="FF0000"/>
                </a:solidFill>
                <a:effectLst/>
                <a:latin typeface="Georgia" pitchFamily="18" charset="0"/>
                <a:ea typeface="Times New Roman" pitchFamily="18" charset="0"/>
                <a:cs typeface="Helvetica"/>
              </a:rPr>
              <a:t>Игры на развитие коммуникативных навыков</a:t>
            </a:r>
          </a:p>
        </p:txBody>
      </p:sp>
      <p:sp>
        <p:nvSpPr>
          <p:cNvPr id="5121" name="Rectangle 1"/>
          <p:cNvSpPr>
            <a:spLocks noChangeArrowheads="1"/>
          </p:cNvSpPr>
          <p:nvPr/>
        </p:nvSpPr>
        <p:spPr bwMode="auto">
          <a:xfrm>
            <a:off x="285720" y="714356"/>
            <a:ext cx="8643998"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922E84"/>
                </a:solidFill>
                <a:effectLst/>
                <a:latin typeface="Georgia" pitchFamily="18" charset="0"/>
                <a:ea typeface="Calibri" pitchFamily="34" charset="0"/>
                <a:cs typeface="Times New Roman" pitchFamily="18" charset="0"/>
              </a:rPr>
              <a:t>Игра «Небоскрёб»</a:t>
            </a:r>
            <a:endParaRPr kumimoji="0" lang="ru-RU" sz="2000" b="1" i="1" u="none" strike="noStrike" cap="none" normalizeH="0" baseline="0" dirty="0" smtClean="0">
              <a:ln>
                <a:noFill/>
              </a:ln>
              <a:solidFill>
                <a:srgbClr val="922E84"/>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1" u="none" strike="noStrike" cap="none" normalizeH="0" baseline="0" dirty="0" smtClean="0">
              <a:ln>
                <a:noFill/>
              </a:ln>
              <a:solidFill>
                <a:srgbClr val="0070C0"/>
              </a:solidFill>
              <a:effectLst/>
              <a:latin typeface="Georgia"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70C0"/>
                </a:solidFill>
                <a:effectLst/>
                <a:latin typeface="Georgia" pitchFamily="18" charset="0"/>
                <a:ea typeface="Calibri" pitchFamily="34" charset="0"/>
                <a:cs typeface="Times New Roman" pitchFamily="18" charset="0"/>
              </a:rPr>
              <a:t>Цель игры: </a:t>
            </a:r>
            <a:r>
              <a:rPr kumimoji="0" lang="ru-RU" sz="16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развитие умения договариваться, работать в команде.</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70C0"/>
                </a:solidFill>
                <a:effectLst/>
                <a:latin typeface="Georgia" pitchFamily="18" charset="0"/>
                <a:ea typeface="Calibri" pitchFamily="34" charset="0"/>
                <a:cs typeface="Times New Roman" pitchFamily="18" charset="0"/>
              </a:rPr>
              <a:t>Ход игры: </a:t>
            </a:r>
            <a:r>
              <a:rPr kumimoji="0" lang="ru-RU" sz="1600" b="1"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Дети по очереди кладут свои кубики (по одному за ход). При этом они могут обсуждать, куда лучше положить кубик, чтобы небоскрёб не упал. Если упадет хоть один кубик, строительство начинается сначала. Взрослый, наблюдающий за ходом строительства, периодически измеряет высоту постройки. </a:t>
            </a:r>
            <a:endParaRPr kumimoji="0" lang="ru-RU" sz="1600" b="1" i="0" u="none" strike="noStrike" cap="none" normalizeH="0" baseline="0" dirty="0" smtClean="0">
              <a:ln>
                <a:noFill/>
              </a:ln>
              <a:solidFill>
                <a:schemeClr val="tx1"/>
              </a:solidFill>
              <a:effectLst/>
              <a:latin typeface="Georgia" pitchFamily="18" charset="0"/>
              <a:cs typeface="Arial" pitchFamily="34" charset="0"/>
            </a:endParaRPr>
          </a:p>
        </p:txBody>
      </p:sp>
      <p:pic>
        <p:nvPicPr>
          <p:cNvPr id="1026" name="Picture 2" descr="C:\Users\Acer\Desktop\20201110_100921.jpg"/>
          <p:cNvPicPr>
            <a:picLocks noChangeAspect="1" noChangeArrowheads="1"/>
          </p:cNvPicPr>
          <p:nvPr/>
        </p:nvPicPr>
        <p:blipFill>
          <a:blip r:embed="rId3" cstate="print"/>
          <a:srcRect l="18604"/>
          <a:stretch>
            <a:fillRect/>
          </a:stretch>
        </p:blipFill>
        <p:spPr bwMode="auto">
          <a:xfrm rot="5400000">
            <a:off x="524352" y="3618996"/>
            <a:ext cx="3542372" cy="2448000"/>
          </a:xfrm>
          <a:prstGeom prst="rect">
            <a:avLst/>
          </a:prstGeom>
          <a:noFill/>
        </p:spPr>
      </p:pic>
      <p:pic>
        <p:nvPicPr>
          <p:cNvPr id="1027" name="Picture 3" descr="C:\Users\Acer\Desktop\20201110_100618.jpg"/>
          <p:cNvPicPr>
            <a:picLocks noChangeAspect="1" noChangeArrowheads="1"/>
          </p:cNvPicPr>
          <p:nvPr/>
        </p:nvPicPr>
        <p:blipFill>
          <a:blip r:embed="rId4" cstate="print"/>
          <a:srcRect/>
          <a:stretch>
            <a:fillRect/>
          </a:stretch>
        </p:blipFill>
        <p:spPr bwMode="auto">
          <a:xfrm>
            <a:off x="3929058" y="3857628"/>
            <a:ext cx="4864000" cy="2736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Desktop\light-yellow-abstract-backgrounds-powerpoint copy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0" y="214291"/>
            <a:ext cx="8929718" cy="461665"/>
          </a:xfrm>
          <a:prstGeom prst="rect">
            <a:avLst/>
          </a:prstGeom>
        </p:spPr>
        <p:txBody>
          <a:bodyPr wrap="square">
            <a:spAutoFit/>
          </a:bodyPr>
          <a:lstStyle/>
          <a:p>
            <a:pPr lvl="0" algn="ctr" fontAlgn="base">
              <a:spcBef>
                <a:spcPct val="0"/>
              </a:spcBef>
              <a:spcAft>
                <a:spcPct val="0"/>
              </a:spcAft>
            </a:pPr>
            <a:r>
              <a:rPr kumimoji="0" lang="ru-RU" sz="2400" b="1" i="1" u="none" strike="noStrike" cap="none" normalizeH="0" baseline="0" dirty="0" smtClean="0">
                <a:ln>
                  <a:noFill/>
                </a:ln>
                <a:solidFill>
                  <a:srgbClr val="FF0000"/>
                </a:solidFill>
                <a:effectLst/>
                <a:latin typeface="Georgia" pitchFamily="18" charset="0"/>
                <a:ea typeface="Times New Roman" pitchFamily="18" charset="0"/>
                <a:cs typeface="Helvetica"/>
              </a:rPr>
              <a:t>Игры на развитие коммуникативных навыков</a:t>
            </a:r>
          </a:p>
        </p:txBody>
      </p:sp>
      <p:sp>
        <p:nvSpPr>
          <p:cNvPr id="27649" name="Rectangle 1"/>
          <p:cNvSpPr>
            <a:spLocks noChangeArrowheads="1"/>
          </p:cNvSpPr>
          <p:nvPr/>
        </p:nvSpPr>
        <p:spPr bwMode="auto">
          <a:xfrm>
            <a:off x="214282" y="714356"/>
            <a:ext cx="8429684"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922E84"/>
                </a:solidFill>
                <a:effectLst/>
                <a:latin typeface="Georgia" pitchFamily="18" charset="0"/>
                <a:ea typeface="Times New Roman" pitchFamily="18" charset="0"/>
                <a:cs typeface="Times New Roman" pitchFamily="18" charset="0"/>
              </a:rPr>
              <a:t>Игра-имитация «Обезьянка»</a:t>
            </a:r>
            <a:endParaRPr kumimoji="0" lang="ru-RU" sz="2000" b="1" i="1" u="none" strike="noStrike" cap="none" normalizeH="0" baseline="0" dirty="0" smtClean="0">
              <a:ln>
                <a:noFill/>
              </a:ln>
              <a:solidFill>
                <a:srgbClr val="922E84"/>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1" u="none" strike="noStrike" cap="none" normalizeH="0" baseline="0" dirty="0" smtClean="0">
              <a:ln>
                <a:noFill/>
              </a:ln>
              <a:solidFill>
                <a:srgbClr val="0070C0"/>
              </a:solidFill>
              <a:effectLst/>
              <a:latin typeface="Georg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70C0"/>
                </a:solidFill>
                <a:effectLst/>
                <a:latin typeface="Georgia" pitchFamily="18" charset="0"/>
                <a:ea typeface="Times New Roman" pitchFamily="18" charset="0"/>
                <a:cs typeface="Times New Roman" pitchFamily="18" charset="0"/>
              </a:rPr>
              <a:t>Цель.</a:t>
            </a:r>
            <a:r>
              <a:rPr kumimoji="0" lang="ru-RU" b="0" i="1"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 </a:t>
            </a:r>
            <a:r>
              <a:rPr kumimoji="0" lang="ru-RU" sz="16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Развить способность подражать мимике и жестам.</a:t>
            </a:r>
            <a:endParaRPr kumimoji="0" lang="ru-RU" b="1" i="0" u="none" strike="noStrike" cap="none" normalizeH="0" baseline="0" dirty="0" smtClean="0">
              <a:ln>
                <a:noFill/>
              </a:ln>
              <a:solidFill>
                <a:schemeClr val="tx1"/>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1" u="none" strike="noStrike" cap="none" normalizeH="0" baseline="0" dirty="0" smtClean="0">
              <a:ln>
                <a:noFill/>
              </a:ln>
              <a:solidFill>
                <a:srgbClr val="0070C0"/>
              </a:solidFill>
              <a:effectLst/>
              <a:latin typeface="Georgia"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70C0"/>
                </a:solidFill>
                <a:effectLst/>
                <a:latin typeface="Georgia" pitchFamily="18" charset="0"/>
                <a:ea typeface="Times New Roman" pitchFamily="18" charset="0"/>
                <a:cs typeface="Times New Roman" pitchFamily="18" charset="0"/>
              </a:rPr>
              <a:t>Ход игры. </a:t>
            </a:r>
            <a:r>
              <a:rPr kumimoji="0" lang="ru-RU" sz="1600" b="1" i="0" u="none" strike="noStrike" cap="none" normalizeH="0" baseline="0" dirty="0" smtClean="0">
                <a:ln>
                  <a:noFill/>
                </a:ln>
                <a:solidFill>
                  <a:srgbClr val="333333"/>
                </a:solidFill>
                <a:effectLst/>
                <a:latin typeface="Georgia" pitchFamily="18" charset="0"/>
                <a:ea typeface="Times New Roman" pitchFamily="18" charset="0"/>
                <a:cs typeface="Times New Roman" pitchFamily="18" charset="0"/>
              </a:rPr>
              <a:t>Педагог предлагает одному из детей стать обезьянкой, остальным детям повторять все его движения: обезьянка шагает - все шагают, обезьянка поднимают руку - и дети тоже.</a:t>
            </a:r>
            <a:endParaRPr kumimoji="0" lang="ru-RU" sz="1600" b="1" i="0" u="none" strike="noStrike" cap="none" normalizeH="0" baseline="0" dirty="0" smtClean="0">
              <a:ln>
                <a:noFill/>
              </a:ln>
              <a:solidFill>
                <a:schemeClr val="tx1"/>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2" name="Picture 2" descr="C:\Users\Acer\Desktop\20201113_085028.jpg"/>
          <p:cNvPicPr>
            <a:picLocks noChangeAspect="1" noChangeArrowheads="1"/>
          </p:cNvPicPr>
          <p:nvPr/>
        </p:nvPicPr>
        <p:blipFill>
          <a:blip r:embed="rId3" cstate="print"/>
          <a:srcRect t="9338"/>
          <a:stretch>
            <a:fillRect/>
          </a:stretch>
        </p:blipFill>
        <p:spPr bwMode="auto">
          <a:xfrm>
            <a:off x="1815793" y="3270105"/>
            <a:ext cx="5647368" cy="288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Desktop\light-yellow-abstract-backgrounds-powerpoint copy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4337" name="Picture 1" descr="C:\Users\Acer\Desktop\otomstili-po-polnoj-deti-pridumali-kak-otuchit-mat-zabirat-ih-telefony-i-planshety.jpg"/>
          <p:cNvPicPr>
            <a:picLocks noChangeAspect="1" noChangeArrowheads="1"/>
          </p:cNvPicPr>
          <p:nvPr/>
        </p:nvPicPr>
        <p:blipFill>
          <a:blip r:embed="rId3"/>
          <a:srcRect/>
          <a:stretch>
            <a:fillRect/>
          </a:stretch>
        </p:blipFill>
        <p:spPr bwMode="auto">
          <a:xfrm>
            <a:off x="2285984" y="285728"/>
            <a:ext cx="4768532" cy="2700000"/>
          </a:xfrm>
          <a:prstGeom prst="rect">
            <a:avLst/>
          </a:prstGeom>
          <a:noFill/>
        </p:spPr>
      </p:pic>
      <p:pic>
        <p:nvPicPr>
          <p:cNvPr id="14338" name="Picture 2" descr="C:\Users\Acer\Desktop\1570777209258.jpeg"/>
          <p:cNvPicPr>
            <a:picLocks noChangeAspect="1" noChangeArrowheads="1"/>
          </p:cNvPicPr>
          <p:nvPr/>
        </p:nvPicPr>
        <p:blipFill>
          <a:blip r:embed="rId4" cstate="print"/>
          <a:srcRect/>
          <a:stretch>
            <a:fillRect/>
          </a:stretch>
        </p:blipFill>
        <p:spPr bwMode="auto">
          <a:xfrm>
            <a:off x="4929190" y="3214686"/>
            <a:ext cx="3902494" cy="2628000"/>
          </a:xfrm>
          <a:prstGeom prst="rect">
            <a:avLst/>
          </a:prstGeom>
          <a:noFill/>
        </p:spPr>
      </p:pic>
      <p:pic>
        <p:nvPicPr>
          <p:cNvPr id="14340" name="Picture 4" descr="C:\Users\Acer\Desktop\shutterstock_578942389.jpg"/>
          <p:cNvPicPr>
            <a:picLocks noChangeAspect="1" noChangeArrowheads="1"/>
          </p:cNvPicPr>
          <p:nvPr/>
        </p:nvPicPr>
        <p:blipFill>
          <a:blip r:embed="rId5"/>
          <a:srcRect/>
          <a:stretch>
            <a:fillRect/>
          </a:stretch>
        </p:blipFill>
        <p:spPr bwMode="auto">
          <a:xfrm>
            <a:off x="357158" y="3214686"/>
            <a:ext cx="4263868" cy="270112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Desktop\light-yellow-abstract-backgrounds-powerpoint copy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12289" name="Rectangle 1"/>
          <p:cNvSpPr>
            <a:spLocks noChangeArrowheads="1"/>
          </p:cNvSpPr>
          <p:nvPr/>
        </p:nvSpPr>
        <p:spPr bwMode="auto">
          <a:xfrm>
            <a:off x="285720" y="214290"/>
            <a:ext cx="8501122"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FF0000"/>
                </a:solidFill>
                <a:effectLst/>
                <a:latin typeface="Georgia" pitchFamily="18" charset="0"/>
                <a:ea typeface="Times New Roman" pitchFamily="18" charset="0"/>
                <a:cs typeface="Arial" pitchFamily="34" charset="0"/>
              </a:rPr>
              <a:t>Образовательная область социально - коммуникативного развития реализуется в 4-х направлениях:</a:t>
            </a:r>
          </a:p>
          <a:p>
            <a:pPr marL="0" marR="0" lvl="0" indent="539750" algn="ctr"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rgbClr val="FF0000"/>
              </a:solidFill>
              <a:effectLst/>
              <a:latin typeface="Georgia" pitchFamily="18" charset="0"/>
              <a:ea typeface="Times New Roman" pitchFamily="18" charset="0"/>
              <a:cs typeface="Arial" pitchFamily="34" charset="0"/>
            </a:endParaRPr>
          </a:p>
          <a:p>
            <a:pPr algn="just" eaLnBrk="0" fontAlgn="base" hangingPunct="0">
              <a:spcBef>
                <a:spcPct val="0"/>
              </a:spcBef>
              <a:spcAft>
                <a:spcPct val="0"/>
              </a:spcAft>
              <a:buFont typeface="Wingdings" pitchFamily="2" charset="2"/>
              <a:buChar char="v"/>
            </a:pPr>
            <a:r>
              <a:rPr lang="ru-RU" sz="2800" b="1" dirty="0" smtClean="0">
                <a:solidFill>
                  <a:srgbClr val="002060"/>
                </a:solidFill>
                <a:latin typeface="Georgia" pitchFamily="18" charset="0"/>
              </a:rPr>
              <a:t>Развитие игровой деятельности детей с целью освоения различных социальных ролей.</a:t>
            </a:r>
            <a:r>
              <a:rPr kumimoji="0" lang="ru-RU" sz="2800" b="1" strike="noStrike" cap="none" normalizeH="0" baseline="0" dirty="0" smtClean="0">
                <a:ln>
                  <a:noFill/>
                </a:ln>
                <a:solidFill>
                  <a:srgbClr val="002060"/>
                </a:solidFill>
                <a:effectLst/>
                <a:latin typeface="Georgia" pitchFamily="18" charset="0"/>
                <a:ea typeface="Times New Roman" pitchFamily="18" charset="0"/>
                <a:cs typeface="Arial" pitchFamily="34" charset="0"/>
              </a:rPr>
              <a:t> </a:t>
            </a:r>
          </a:p>
          <a:p>
            <a:pPr algn="just" eaLnBrk="0" fontAlgn="base" hangingPunct="0">
              <a:spcBef>
                <a:spcPct val="0"/>
              </a:spcBef>
              <a:spcAft>
                <a:spcPct val="0"/>
              </a:spcAft>
            </a:pPr>
            <a:r>
              <a:rPr kumimoji="0" lang="ru-RU" sz="2800" b="1" strike="noStrike" cap="none" normalizeH="0" baseline="0" dirty="0" smtClean="0">
                <a:ln>
                  <a:noFill/>
                </a:ln>
                <a:solidFill>
                  <a:srgbClr val="002060"/>
                </a:solidFill>
                <a:effectLst/>
                <a:latin typeface="Georgia" pitchFamily="18"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lang="ru-RU" sz="2800" b="1" i="1" dirty="0" smtClean="0">
                <a:solidFill>
                  <a:srgbClr val="002060"/>
                </a:solidFill>
                <a:latin typeface="Georgia" pitchFamily="18" charset="0"/>
                <a:ea typeface="Times New Roman" pitchFamily="18" charset="0"/>
                <a:cs typeface="Arial" pitchFamily="34" charset="0"/>
              </a:rPr>
              <a:t>П</a:t>
            </a:r>
            <a:r>
              <a:rPr kumimoji="0" lang="ru-RU" sz="2800" b="1" i="1" strike="noStrike" cap="none" normalizeH="0" baseline="0" dirty="0" smtClean="0">
                <a:ln>
                  <a:noFill/>
                </a:ln>
                <a:solidFill>
                  <a:srgbClr val="002060"/>
                </a:solidFill>
                <a:effectLst/>
                <a:latin typeface="Georgia" pitchFamily="18" charset="0"/>
                <a:ea typeface="Times New Roman" pitchFamily="18" charset="0"/>
                <a:cs typeface="Arial" pitchFamily="34" charset="0"/>
              </a:rPr>
              <a:t>атриотическое воспитание</a:t>
            </a:r>
          </a:p>
          <a:p>
            <a:pPr marL="0" marR="0" lvl="0" indent="0" algn="just" defTabSz="914400" rtl="0" eaLnBrk="0" fontAlgn="base" latinLnBrk="0" hangingPunct="0">
              <a:lnSpc>
                <a:spcPct val="100000"/>
              </a:lnSpc>
              <a:spcBef>
                <a:spcPct val="0"/>
              </a:spcBef>
              <a:spcAft>
                <a:spcPct val="0"/>
              </a:spcAft>
              <a:buClrTx/>
              <a:buSzTx/>
              <a:tabLst/>
            </a:pPr>
            <a:endParaRPr kumimoji="0" lang="ru-RU" sz="2800" b="1" i="0" strike="noStrike" cap="none" normalizeH="0" baseline="0" dirty="0" smtClean="0">
              <a:ln>
                <a:noFill/>
              </a:ln>
              <a:solidFill>
                <a:srgbClr val="002060"/>
              </a:solidFill>
              <a:effectLst/>
              <a:latin typeface="Georg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lang="ru-RU" sz="2800" b="1" i="1" dirty="0" smtClean="0">
                <a:solidFill>
                  <a:srgbClr val="002060"/>
                </a:solidFill>
                <a:latin typeface="Georgia" pitchFamily="18" charset="0"/>
                <a:ea typeface="Times New Roman" pitchFamily="18" charset="0"/>
                <a:cs typeface="Arial" pitchFamily="34" charset="0"/>
              </a:rPr>
              <a:t>Ф</a:t>
            </a:r>
            <a:r>
              <a:rPr kumimoji="0" lang="ru-RU" sz="2800" b="1" i="1" strike="noStrike" cap="none" normalizeH="0" baseline="0" dirty="0" smtClean="0">
                <a:ln>
                  <a:noFill/>
                </a:ln>
                <a:solidFill>
                  <a:srgbClr val="002060"/>
                </a:solidFill>
                <a:effectLst/>
                <a:latin typeface="Georgia" pitchFamily="18" charset="0"/>
                <a:ea typeface="Times New Roman" pitchFamily="18" charset="0"/>
                <a:cs typeface="Arial" pitchFamily="34" charset="0"/>
              </a:rPr>
              <a:t>ормирование основ безопасности поведения в быту, социуме, природе</a:t>
            </a:r>
          </a:p>
          <a:p>
            <a:pPr marL="0" marR="0" lvl="0" indent="0" algn="just" defTabSz="914400" rtl="0" eaLnBrk="0" fontAlgn="base" latinLnBrk="0" hangingPunct="0">
              <a:lnSpc>
                <a:spcPct val="100000"/>
              </a:lnSpc>
              <a:spcBef>
                <a:spcPct val="0"/>
              </a:spcBef>
              <a:spcAft>
                <a:spcPct val="0"/>
              </a:spcAft>
              <a:buClrTx/>
              <a:buSzTx/>
              <a:tabLst/>
            </a:pPr>
            <a:endParaRPr kumimoji="0" lang="ru-RU" sz="2800" b="1" i="1" strike="noStrike" cap="none" normalizeH="0" baseline="0" dirty="0" smtClean="0">
              <a:ln>
                <a:noFill/>
              </a:ln>
              <a:solidFill>
                <a:srgbClr val="002060"/>
              </a:solidFill>
              <a:effectLst/>
              <a:latin typeface="Georgia"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v"/>
              <a:tabLst/>
            </a:pPr>
            <a:r>
              <a:rPr lang="ru-RU" sz="2800" b="1" i="1" dirty="0" smtClean="0">
                <a:solidFill>
                  <a:srgbClr val="002060"/>
                </a:solidFill>
                <a:latin typeface="Georgia" pitchFamily="18" charset="0"/>
                <a:ea typeface="Times New Roman" pitchFamily="18" charset="0"/>
                <a:cs typeface="Arial" pitchFamily="34" charset="0"/>
              </a:rPr>
              <a:t>Т</a:t>
            </a:r>
            <a:r>
              <a:rPr kumimoji="0" lang="ru-RU" sz="2800" b="1" i="1" strike="noStrike" cap="none" normalizeH="0" baseline="0" dirty="0" smtClean="0">
                <a:ln>
                  <a:noFill/>
                </a:ln>
                <a:solidFill>
                  <a:srgbClr val="002060"/>
                </a:solidFill>
                <a:effectLst/>
                <a:latin typeface="Georgia" pitchFamily="18" charset="0"/>
                <a:ea typeface="Times New Roman" pitchFamily="18" charset="0"/>
                <a:cs typeface="Arial" pitchFamily="34" charset="0"/>
              </a:rPr>
              <a:t>рудовое воспитание</a:t>
            </a:r>
            <a:endParaRPr kumimoji="0" lang="ru-RU" sz="2800" b="1" i="1" strike="noStrike" cap="none" normalizeH="0" baseline="0" dirty="0" smtClean="0">
              <a:ln>
                <a:noFill/>
              </a:ln>
              <a:solidFill>
                <a:srgbClr val="002060"/>
              </a:solidFill>
              <a:effectLst/>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Desktop\light-yellow-abstract-backgrounds-powerpoint copy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30722" name="Picture 2" descr="C:\Users\Acer\Documents\флэшка ириша\фото детей\20161027_162737.jpg"/>
          <p:cNvPicPr>
            <a:picLocks noChangeAspect="1" noChangeArrowheads="1"/>
          </p:cNvPicPr>
          <p:nvPr/>
        </p:nvPicPr>
        <p:blipFill>
          <a:blip r:embed="rId3" cstate="print"/>
          <a:srcRect l="7441" r="5742"/>
          <a:stretch>
            <a:fillRect/>
          </a:stretch>
        </p:blipFill>
        <p:spPr bwMode="auto">
          <a:xfrm rot="5400000">
            <a:off x="5955893" y="1115851"/>
            <a:ext cx="2750362" cy="2376000"/>
          </a:xfrm>
          <a:prstGeom prst="rect">
            <a:avLst/>
          </a:prstGeom>
          <a:noFill/>
        </p:spPr>
      </p:pic>
      <p:pic>
        <p:nvPicPr>
          <p:cNvPr id="30724" name="Picture 4"/>
          <p:cNvPicPr>
            <a:picLocks noChangeAspect="1" noChangeArrowheads="1"/>
          </p:cNvPicPr>
          <p:nvPr/>
        </p:nvPicPr>
        <p:blipFill>
          <a:blip r:embed="rId4" cstate="print"/>
          <a:srcRect/>
          <a:stretch>
            <a:fillRect/>
          </a:stretch>
        </p:blipFill>
        <p:spPr bwMode="auto">
          <a:xfrm>
            <a:off x="4000496" y="928670"/>
            <a:ext cx="2052000" cy="2736000"/>
          </a:xfrm>
          <a:prstGeom prst="rect">
            <a:avLst/>
          </a:prstGeom>
          <a:noFill/>
          <a:ln w="9525">
            <a:noFill/>
            <a:miter lim="800000"/>
            <a:headEnd/>
            <a:tailEnd/>
          </a:ln>
          <a:effectLst/>
        </p:spPr>
      </p:pic>
      <p:pic>
        <p:nvPicPr>
          <p:cNvPr id="30727" name="Picture 7" descr="C:\Users\Acer\Documents\ФОТО ДЕТЕЙ 2020\20200120_163631.jpg"/>
          <p:cNvPicPr>
            <a:picLocks noChangeAspect="1" noChangeArrowheads="1"/>
          </p:cNvPicPr>
          <p:nvPr/>
        </p:nvPicPr>
        <p:blipFill>
          <a:blip r:embed="rId5" cstate="print"/>
          <a:srcRect r="9496"/>
          <a:stretch>
            <a:fillRect/>
          </a:stretch>
        </p:blipFill>
        <p:spPr bwMode="auto">
          <a:xfrm>
            <a:off x="500034" y="3929066"/>
            <a:ext cx="4286280" cy="2664000"/>
          </a:xfrm>
          <a:prstGeom prst="rect">
            <a:avLst/>
          </a:prstGeom>
          <a:noFill/>
        </p:spPr>
      </p:pic>
      <p:sp>
        <p:nvSpPr>
          <p:cNvPr id="7" name="TextBox 6"/>
          <p:cNvSpPr txBox="1"/>
          <p:nvPr/>
        </p:nvSpPr>
        <p:spPr>
          <a:xfrm>
            <a:off x="500034" y="285728"/>
            <a:ext cx="8215370" cy="523220"/>
          </a:xfrm>
          <a:prstGeom prst="rect">
            <a:avLst/>
          </a:prstGeom>
          <a:noFill/>
        </p:spPr>
        <p:txBody>
          <a:bodyPr wrap="square" rtlCol="0">
            <a:spAutoFit/>
          </a:bodyPr>
          <a:lstStyle/>
          <a:p>
            <a:pPr algn="ctr"/>
            <a:r>
              <a:rPr lang="ru-RU" sz="2800" b="1" i="1" dirty="0" smtClean="0">
                <a:solidFill>
                  <a:srgbClr val="FF0000"/>
                </a:solidFill>
                <a:latin typeface="Georgia" pitchFamily="18" charset="0"/>
              </a:rPr>
              <a:t>Игровая деятельность</a:t>
            </a:r>
            <a:endParaRPr lang="ru-RU" sz="2800" b="1" i="1" dirty="0">
              <a:solidFill>
                <a:srgbClr val="FF0000"/>
              </a:solidFill>
              <a:latin typeface="Georgia" pitchFamily="18" charset="0"/>
            </a:endParaRPr>
          </a:p>
        </p:txBody>
      </p:sp>
      <p:pic>
        <p:nvPicPr>
          <p:cNvPr id="10241" name="Picture 1" descr="F:\Света\20200214_104505.jpg"/>
          <p:cNvPicPr>
            <a:picLocks noChangeAspect="1" noChangeArrowheads="1"/>
          </p:cNvPicPr>
          <p:nvPr/>
        </p:nvPicPr>
        <p:blipFill>
          <a:blip r:embed="rId6" cstate="print"/>
          <a:srcRect/>
          <a:stretch>
            <a:fillRect/>
          </a:stretch>
        </p:blipFill>
        <p:spPr bwMode="auto">
          <a:xfrm>
            <a:off x="214282" y="928670"/>
            <a:ext cx="3600000" cy="2700000"/>
          </a:xfrm>
          <a:prstGeom prst="rect">
            <a:avLst/>
          </a:prstGeom>
          <a:noFill/>
        </p:spPr>
      </p:pic>
      <p:pic>
        <p:nvPicPr>
          <p:cNvPr id="10242" name="Picture 2" descr="F:\Света\20200925_090945.jpg"/>
          <p:cNvPicPr>
            <a:picLocks noChangeAspect="1" noChangeArrowheads="1"/>
          </p:cNvPicPr>
          <p:nvPr/>
        </p:nvPicPr>
        <p:blipFill>
          <a:blip r:embed="rId7" cstate="print"/>
          <a:srcRect l="33073"/>
          <a:stretch>
            <a:fillRect/>
          </a:stretch>
        </p:blipFill>
        <p:spPr bwMode="auto">
          <a:xfrm rot="5400000">
            <a:off x="5317884" y="3540372"/>
            <a:ext cx="2891240" cy="3240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Desktop\light-yellow-abstract-backgrounds-powerpoint copy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642910" y="428604"/>
            <a:ext cx="8072494" cy="954107"/>
          </a:xfrm>
          <a:prstGeom prst="rect">
            <a:avLst/>
          </a:prstGeom>
        </p:spPr>
        <p:txBody>
          <a:bodyPr wrap="square">
            <a:spAutoFit/>
          </a:bodyPr>
          <a:lstStyle/>
          <a:p>
            <a:pPr algn="ctr"/>
            <a:r>
              <a:rPr lang="ru-RU" sz="2800" b="1" i="1" dirty="0" smtClean="0">
                <a:solidFill>
                  <a:srgbClr val="FF0000"/>
                </a:solidFill>
                <a:latin typeface="Georgia" pitchFamily="18" charset="0"/>
              </a:rPr>
              <a:t>«Социально-коммуникативное развитие» </a:t>
            </a:r>
            <a:endParaRPr lang="ru-RU" sz="2800" b="1" i="1" dirty="0">
              <a:solidFill>
                <a:srgbClr val="FF0000"/>
              </a:solidFill>
              <a:latin typeface="Georgia" pitchFamily="18" charset="0"/>
            </a:endParaRPr>
          </a:p>
        </p:txBody>
      </p:sp>
      <p:sp>
        <p:nvSpPr>
          <p:cNvPr id="11265" name="Rectangle 1"/>
          <p:cNvSpPr>
            <a:spLocks noChangeArrowheads="1"/>
          </p:cNvSpPr>
          <p:nvPr/>
        </p:nvSpPr>
        <p:spPr bwMode="auto">
          <a:xfrm>
            <a:off x="428596" y="1500174"/>
            <a:ext cx="607223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defTabSz="914400" rtl="0" eaLnBrk="1" fontAlgn="base" latinLnBrk="0" hangingPunct="1">
              <a:lnSpc>
                <a:spcPct val="100000"/>
              </a:lnSpc>
              <a:spcBef>
                <a:spcPct val="0"/>
              </a:spcBef>
              <a:spcAft>
                <a:spcPct val="0"/>
              </a:spcAft>
              <a:buClrTx/>
              <a:buSzTx/>
              <a:buFont typeface="Wingdings" pitchFamily="2" charset="2"/>
              <a:buChar char="v"/>
              <a:tabLst/>
            </a:pPr>
            <a:r>
              <a:rPr lang="ru-RU" sz="2400" b="1" i="1" dirty="0" smtClean="0">
                <a:solidFill>
                  <a:srgbClr val="002060"/>
                </a:solidFill>
                <a:latin typeface="Georgia" pitchFamily="18" charset="0"/>
                <a:ea typeface="Calibri" pitchFamily="34" charset="0"/>
                <a:cs typeface="Times New Roman" pitchFamily="18" charset="0"/>
              </a:rPr>
              <a:t>С</a:t>
            </a:r>
            <a:r>
              <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rPr>
              <a:t>южетно-ролевые</a:t>
            </a:r>
            <a:r>
              <a:rPr kumimoji="0" lang="ru-RU" sz="2400" b="1" i="1" strike="noStrike" cap="none" normalizeH="0" dirty="0" smtClean="0">
                <a:ln>
                  <a:noFill/>
                </a:ln>
                <a:solidFill>
                  <a:srgbClr val="002060"/>
                </a:solidFill>
                <a:effectLst/>
                <a:latin typeface="Georgia" pitchFamily="18" charset="0"/>
                <a:ea typeface="Calibri" pitchFamily="34" charset="0"/>
                <a:cs typeface="Times New Roman" pitchFamily="18" charset="0"/>
              </a:rPr>
              <a:t> игры</a:t>
            </a:r>
            <a:endPar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rPr>
              <a:t>Театрализованные</a:t>
            </a:r>
            <a:r>
              <a:rPr kumimoji="0" lang="ru-RU" sz="2400" b="1" i="1" strike="noStrike" cap="none" normalizeH="0" dirty="0" smtClean="0">
                <a:ln>
                  <a:noFill/>
                </a:ln>
                <a:solidFill>
                  <a:srgbClr val="002060"/>
                </a:solidFill>
                <a:effectLst/>
                <a:latin typeface="Georgia" pitchFamily="18" charset="0"/>
                <a:ea typeface="Calibri" pitchFamily="34" charset="0"/>
                <a:cs typeface="Times New Roman" pitchFamily="18" charset="0"/>
              </a:rPr>
              <a:t> игры</a:t>
            </a:r>
            <a:r>
              <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rPr>
              <a:t> </a:t>
            </a:r>
          </a:p>
          <a:p>
            <a:pPr marL="0" marR="0" lvl="0" indent="53975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rPr>
              <a:t>Дидактические</a:t>
            </a:r>
            <a:r>
              <a:rPr kumimoji="0" lang="ru-RU" sz="2400" b="1" i="1" strike="noStrike" cap="none" normalizeH="0" dirty="0" smtClean="0">
                <a:ln>
                  <a:noFill/>
                </a:ln>
                <a:solidFill>
                  <a:srgbClr val="002060"/>
                </a:solidFill>
                <a:effectLst/>
                <a:latin typeface="Georgia" pitchFamily="18" charset="0"/>
                <a:ea typeface="Calibri" pitchFamily="34" charset="0"/>
                <a:cs typeface="Times New Roman" pitchFamily="18" charset="0"/>
              </a:rPr>
              <a:t> игры</a:t>
            </a:r>
            <a:r>
              <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rPr>
              <a:t> </a:t>
            </a:r>
          </a:p>
          <a:p>
            <a:pPr marL="0" marR="0" lvl="0" indent="53975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 typeface="Wingdings" pitchFamily="2" charset="2"/>
              <a:buChar char="v"/>
              <a:tabLst/>
            </a:pPr>
            <a:r>
              <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rPr>
              <a:t>Подвижные</a:t>
            </a:r>
            <a:r>
              <a:rPr kumimoji="0" lang="ru-RU" sz="2400" b="1" i="1" strike="noStrike" cap="none" normalizeH="0" dirty="0" smtClean="0">
                <a:ln>
                  <a:noFill/>
                </a:ln>
                <a:solidFill>
                  <a:srgbClr val="002060"/>
                </a:solidFill>
                <a:effectLst/>
                <a:latin typeface="Georgia" pitchFamily="18" charset="0"/>
                <a:ea typeface="Calibri" pitchFamily="34" charset="0"/>
                <a:cs typeface="Times New Roman" pitchFamily="18" charset="0"/>
              </a:rPr>
              <a:t> игры</a:t>
            </a:r>
            <a:r>
              <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rPr>
              <a:t> </a:t>
            </a:r>
          </a:p>
          <a:p>
            <a:pPr marL="0" marR="0" lvl="0" indent="539750" algn="just" defTabSz="914400" rtl="0" eaLnBrk="1" fontAlgn="base" latinLnBrk="0" hangingPunct="1">
              <a:lnSpc>
                <a:spcPct val="100000"/>
              </a:lnSpc>
              <a:spcBef>
                <a:spcPct val="0"/>
              </a:spcBef>
              <a:spcAft>
                <a:spcPct val="0"/>
              </a:spcAft>
              <a:buClrTx/>
              <a:buSzTx/>
              <a:buFont typeface="Wingdings" pitchFamily="2" charset="2"/>
              <a:buChar char="v"/>
              <a:tabLst/>
            </a:pPr>
            <a:endPar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endParaRPr>
          </a:p>
          <a:p>
            <a:pPr marL="0" marR="0" lvl="0" indent="539750" algn="just" defTabSz="914400" rtl="0" eaLnBrk="1" fontAlgn="base" latinLnBrk="0" hangingPunct="1">
              <a:lnSpc>
                <a:spcPct val="100000"/>
              </a:lnSpc>
              <a:spcBef>
                <a:spcPct val="0"/>
              </a:spcBef>
              <a:spcAft>
                <a:spcPct val="0"/>
              </a:spcAft>
              <a:buClrTx/>
              <a:buSzTx/>
              <a:buFont typeface="Wingdings" pitchFamily="2" charset="2"/>
              <a:buChar char="v"/>
              <a:tabLst/>
            </a:pPr>
            <a:r>
              <a:rPr lang="ru-RU" sz="2400" b="1" i="1" dirty="0" smtClean="0">
                <a:solidFill>
                  <a:srgbClr val="002060"/>
                </a:solidFill>
                <a:latin typeface="Georgia" pitchFamily="18" charset="0"/>
                <a:ea typeface="Calibri" pitchFamily="34" charset="0"/>
                <a:cs typeface="Times New Roman" pitchFamily="18" charset="0"/>
              </a:rPr>
              <a:t>Х</a:t>
            </a:r>
            <a:r>
              <a:rPr kumimoji="0" lang="ru-RU" sz="2400" b="1" i="1" strike="noStrike" cap="none" normalizeH="0" baseline="0" dirty="0" smtClean="0">
                <a:ln>
                  <a:noFill/>
                </a:ln>
                <a:solidFill>
                  <a:srgbClr val="002060"/>
                </a:solidFill>
                <a:effectLst/>
                <a:latin typeface="Georgia" pitchFamily="18" charset="0"/>
                <a:ea typeface="Calibri" pitchFamily="34" charset="0"/>
                <a:cs typeface="Times New Roman" pitchFamily="18" charset="0"/>
              </a:rPr>
              <a:t>ороводные игры</a:t>
            </a:r>
            <a:endParaRPr kumimoji="0" lang="ru-RU" sz="3200" b="0" i="0" strike="noStrike" cap="none" normalizeH="0" baseline="0" dirty="0" smtClean="0">
              <a:ln>
                <a:noFill/>
              </a:ln>
              <a:solidFill>
                <a:srgbClr val="002060"/>
              </a:solidFill>
              <a:effectLst/>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Desktop\light-yellow-abstract-backgrounds-powerpoint copy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097" name="Rectangle 1"/>
          <p:cNvSpPr>
            <a:spLocks noChangeArrowheads="1"/>
          </p:cNvSpPr>
          <p:nvPr/>
        </p:nvSpPr>
        <p:spPr bwMode="auto">
          <a:xfrm>
            <a:off x="0" y="21429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Georgia" pitchFamily="18" charset="0"/>
                <a:ea typeface="Times New Roman" pitchFamily="18" charset="0"/>
                <a:cs typeface="Helvetica"/>
              </a:rPr>
              <a:t>Игры на развитие коммуникативных навыков</a:t>
            </a:r>
          </a:p>
        </p:txBody>
      </p:sp>
      <p:sp>
        <p:nvSpPr>
          <p:cNvPr id="4098" name="Rectangle 2"/>
          <p:cNvSpPr>
            <a:spLocks noChangeArrowheads="1"/>
          </p:cNvSpPr>
          <p:nvPr/>
        </p:nvSpPr>
        <p:spPr bwMode="auto">
          <a:xfrm>
            <a:off x="285720" y="785794"/>
            <a:ext cx="8501122" cy="26314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922E84"/>
                </a:solidFill>
                <a:effectLst/>
                <a:latin typeface="Georgia" pitchFamily="18" charset="0"/>
                <a:ea typeface="Times New Roman" pitchFamily="18" charset="0"/>
                <a:cs typeface="Helvetica"/>
              </a:rPr>
              <a:t>Хороводная игра «Ау!»</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b="0" i="1" u="none" strike="noStrike" cap="none" normalizeH="0" baseline="0" dirty="0" smtClean="0">
              <a:ln>
                <a:noFill/>
              </a:ln>
              <a:solidFill>
                <a:srgbClr val="922E84"/>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none" strike="noStrike" cap="none" normalizeH="0" baseline="0" dirty="0" smtClean="0">
                <a:ln>
                  <a:noFill/>
                </a:ln>
                <a:solidFill>
                  <a:srgbClr val="0070C0"/>
                </a:solidFill>
                <a:effectLst/>
                <a:latin typeface="Georgia" pitchFamily="18" charset="0"/>
                <a:ea typeface="Times New Roman" pitchFamily="18" charset="0"/>
                <a:cs typeface="Helvetica"/>
              </a:rPr>
              <a:t>Цель.</a:t>
            </a:r>
            <a:r>
              <a:rPr kumimoji="0" lang="ru-RU" b="1" i="0" u="none" strike="noStrike" cap="none" normalizeH="0" baseline="0" dirty="0" smtClean="0">
                <a:ln>
                  <a:noFill/>
                </a:ln>
                <a:solidFill>
                  <a:srgbClr val="333333"/>
                </a:solidFill>
                <a:effectLst/>
                <a:latin typeface="Georgia" pitchFamily="18" charset="0"/>
                <a:ea typeface="Times New Roman" pitchFamily="18" charset="0"/>
                <a:cs typeface="Helvetica"/>
              </a:rPr>
              <a:t> </a:t>
            </a:r>
            <a:r>
              <a:rPr kumimoji="0" lang="ru-RU" sz="1600" b="1" i="0" u="none" strike="noStrike" cap="none" normalizeH="0" baseline="0" dirty="0" smtClean="0">
                <a:ln>
                  <a:noFill/>
                </a:ln>
                <a:solidFill>
                  <a:srgbClr val="333333"/>
                </a:solidFill>
                <a:effectLst/>
                <a:latin typeface="Georgia" pitchFamily="18" charset="0"/>
                <a:ea typeface="Times New Roman" pitchFamily="18" charset="0"/>
                <a:cs typeface="Helvetica"/>
              </a:rPr>
              <a:t>Развивать внимательное отношение друг к другу, помочь преодолеть барьер в общении.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70C0"/>
                </a:solidFill>
                <a:effectLst/>
                <a:latin typeface="Georgia" pitchFamily="18" charset="0"/>
                <a:ea typeface="Times New Roman" pitchFamily="18" charset="0"/>
                <a:cs typeface="Helvetica"/>
              </a:rPr>
              <a:t>Ход игры. </a:t>
            </a:r>
            <a:r>
              <a:rPr kumimoji="0" lang="ru-RU" sz="1600" b="1" i="0" u="none" strike="noStrike" cap="none" normalizeH="0" baseline="0" dirty="0" smtClean="0">
                <a:ln>
                  <a:noFill/>
                </a:ln>
                <a:solidFill>
                  <a:srgbClr val="333333"/>
                </a:solidFill>
                <a:effectLst/>
                <a:latin typeface="Georgia" pitchFamily="18" charset="0"/>
                <a:ea typeface="Times New Roman" pitchFamily="18" charset="0"/>
                <a:cs typeface="Helvetica"/>
              </a:rPr>
              <a:t>Ребенок стоит в кругу с завязанными глазами, он потерялся в лесу. Дети водят хоровод, проговаривая слова «Петя (Маша), ты сейчас в лесу, мы поем тебе АУ! Ну-ка, глазки открывай поскорей, кто тебя позвал, узнай побыстрей.  Кто-то из детей кричит ему: «Ау!» – и «потерявшийся» должен угадать, кто его звал.</a:t>
            </a:r>
            <a:endParaRPr kumimoji="0" lang="ru-RU" sz="1600" b="1" i="0" u="none" strike="noStrike" cap="none" normalizeH="0" baseline="0" dirty="0" smtClean="0">
              <a:ln>
                <a:noFill/>
              </a:ln>
              <a:solidFill>
                <a:schemeClr val="tx1"/>
              </a:solidFill>
              <a:effectLst/>
              <a:latin typeface="Georgia" pitchFamily="18" charset="0"/>
              <a:cs typeface="Arial" pitchFamily="34" charset="0"/>
            </a:endParaRPr>
          </a:p>
        </p:txBody>
      </p:sp>
      <p:pic>
        <p:nvPicPr>
          <p:cNvPr id="3" name="Picture 2" descr="C:\Users\Acer\Desktop\IMG-20201113-WA0005.jpg"/>
          <p:cNvPicPr>
            <a:picLocks noChangeAspect="1" noChangeArrowheads="1"/>
          </p:cNvPicPr>
          <p:nvPr/>
        </p:nvPicPr>
        <p:blipFill>
          <a:blip r:embed="rId3"/>
          <a:srcRect/>
          <a:stretch>
            <a:fillRect/>
          </a:stretch>
        </p:blipFill>
        <p:spPr bwMode="auto">
          <a:xfrm>
            <a:off x="2786050" y="3429000"/>
            <a:ext cx="4128000" cy="3096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Desktop\light-yellow-abstract-backgrounds-powerpoint copy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0" y="214291"/>
            <a:ext cx="8929718" cy="461665"/>
          </a:xfrm>
          <a:prstGeom prst="rect">
            <a:avLst/>
          </a:prstGeom>
        </p:spPr>
        <p:txBody>
          <a:bodyPr wrap="square">
            <a:spAutoFit/>
          </a:bodyPr>
          <a:lstStyle/>
          <a:p>
            <a:pPr lvl="0" algn="ctr" fontAlgn="base">
              <a:spcBef>
                <a:spcPct val="0"/>
              </a:spcBef>
              <a:spcAft>
                <a:spcPct val="0"/>
              </a:spcAft>
            </a:pPr>
            <a:r>
              <a:rPr kumimoji="0" lang="ru-RU" sz="2400" b="1" i="1" u="none" strike="noStrike" cap="none" normalizeH="0" baseline="0" dirty="0" smtClean="0">
                <a:ln>
                  <a:noFill/>
                </a:ln>
                <a:solidFill>
                  <a:srgbClr val="FF0000"/>
                </a:solidFill>
                <a:effectLst/>
                <a:latin typeface="Georgia" pitchFamily="18" charset="0"/>
                <a:ea typeface="Times New Roman" pitchFamily="18" charset="0"/>
                <a:cs typeface="Helvetica"/>
              </a:rPr>
              <a:t>Игры на развитие коммуникативных навыков</a:t>
            </a:r>
          </a:p>
        </p:txBody>
      </p:sp>
      <p:sp>
        <p:nvSpPr>
          <p:cNvPr id="2049" name="Rectangle 1"/>
          <p:cNvSpPr>
            <a:spLocks noChangeArrowheads="1"/>
          </p:cNvSpPr>
          <p:nvPr/>
        </p:nvSpPr>
        <p:spPr bwMode="auto">
          <a:xfrm>
            <a:off x="285720" y="785794"/>
            <a:ext cx="8643998"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922E84"/>
                </a:solidFill>
                <a:effectLst/>
                <a:latin typeface="Georgia" pitchFamily="18" charset="0"/>
                <a:ea typeface="Times New Roman" pitchFamily="18" charset="0"/>
                <a:cs typeface="Helvetica"/>
              </a:rPr>
              <a:t>Дидактическая игра «Вежливые слова»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70C0"/>
                </a:solidFill>
                <a:effectLst/>
                <a:latin typeface="Georgia" pitchFamily="18" charset="0"/>
                <a:ea typeface="Times New Roman" pitchFamily="18" charset="0"/>
                <a:cs typeface="Helvetica"/>
              </a:rPr>
              <a:t>Цель.</a:t>
            </a:r>
            <a:r>
              <a:rPr kumimoji="0" lang="ru-RU" sz="1600" b="1" i="1" u="none" strike="noStrike" cap="none" normalizeH="0" baseline="0" dirty="0" smtClean="0">
                <a:ln>
                  <a:noFill/>
                </a:ln>
                <a:solidFill>
                  <a:srgbClr val="333333"/>
                </a:solidFill>
                <a:effectLst/>
                <a:latin typeface="Georgia" pitchFamily="18" charset="0"/>
                <a:ea typeface="Times New Roman" pitchFamily="18" charset="0"/>
                <a:cs typeface="Helvetica"/>
              </a:rPr>
              <a:t> </a:t>
            </a:r>
            <a:r>
              <a:rPr kumimoji="0" lang="ru-RU" sz="1600" b="1" i="0" u="none" strike="noStrike" cap="none" normalizeH="0" baseline="0" dirty="0" smtClean="0">
                <a:ln>
                  <a:noFill/>
                </a:ln>
                <a:solidFill>
                  <a:srgbClr val="333333"/>
                </a:solidFill>
                <a:effectLst/>
                <a:latin typeface="Georgia" pitchFamily="18" charset="0"/>
                <a:ea typeface="Times New Roman" pitchFamily="18" charset="0"/>
                <a:cs typeface="Helvetica"/>
              </a:rPr>
              <a:t>Развитие уважения в общении, привычка пользоваться вежливыми словами.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050" b="1" i="0" u="none" strike="noStrike" cap="none" normalizeH="0" baseline="0" dirty="0" smtClean="0">
              <a:ln>
                <a:noFill/>
              </a:ln>
              <a:solidFill>
                <a:schemeClr val="tx1"/>
              </a:solidFill>
              <a:effectLst/>
              <a:latin typeface="Georg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70C0"/>
                </a:solidFill>
                <a:effectLst/>
                <a:latin typeface="Georgia" pitchFamily="18" charset="0"/>
                <a:ea typeface="Times New Roman" pitchFamily="18" charset="0"/>
                <a:cs typeface="Helvetica"/>
              </a:rPr>
              <a:t>Ход игры.</a:t>
            </a:r>
            <a:r>
              <a:rPr kumimoji="0" lang="ru-RU" sz="1600" b="1" i="1" u="none" strike="noStrike" cap="none" normalizeH="0" baseline="0" dirty="0" smtClean="0">
                <a:ln>
                  <a:noFill/>
                </a:ln>
                <a:solidFill>
                  <a:srgbClr val="333333"/>
                </a:solidFill>
                <a:effectLst/>
                <a:latin typeface="Georgia" pitchFamily="18" charset="0"/>
                <a:ea typeface="Times New Roman" pitchFamily="18" charset="0"/>
                <a:cs typeface="Helvetica"/>
              </a:rPr>
              <a:t> </a:t>
            </a:r>
            <a:r>
              <a:rPr kumimoji="0" lang="ru-RU" sz="1600" b="1" i="0" u="none" strike="noStrike" cap="none" normalizeH="0" baseline="0" dirty="0" smtClean="0">
                <a:ln>
                  <a:noFill/>
                </a:ln>
                <a:solidFill>
                  <a:srgbClr val="333333"/>
                </a:solidFill>
                <a:effectLst/>
                <a:latin typeface="Georgia" pitchFamily="18" charset="0"/>
                <a:ea typeface="Times New Roman" pitchFamily="18" charset="0"/>
                <a:cs typeface="Helvetica"/>
              </a:rPr>
              <a:t>Игра проводится с мячом в кругу. Дети бросают друг другу мяч, называя вежливые слова. Назвать только слова приветствия (здравствуйте, добрый день, мы рады вас видеть, рады встречи с вами); благодарности (спасибо, благодарю, пожалуйста, будьте любезны); извинения (извините, простите, жаль, сожалею); прощания (до свидания, до встречи, спокойной ночи).</a:t>
            </a:r>
            <a:endParaRPr kumimoji="0" lang="ru-RU" sz="1600" b="1" i="0" u="none" strike="noStrike" cap="none" normalizeH="0" baseline="0" dirty="0" smtClean="0">
              <a:ln>
                <a:noFill/>
              </a:ln>
              <a:solidFill>
                <a:schemeClr val="tx1"/>
              </a:solidFill>
              <a:effectLst/>
              <a:latin typeface="Georgia" pitchFamily="18" charset="0"/>
              <a:cs typeface="Arial" pitchFamily="34" charset="0"/>
            </a:endParaRPr>
          </a:p>
        </p:txBody>
      </p:sp>
      <p:pic>
        <p:nvPicPr>
          <p:cNvPr id="3075" name="Picture 3" descr="C:\Users\Acer\Desktop\20201113_085221.jpg"/>
          <p:cNvPicPr>
            <a:picLocks noChangeAspect="1" noChangeArrowheads="1"/>
          </p:cNvPicPr>
          <p:nvPr/>
        </p:nvPicPr>
        <p:blipFill>
          <a:blip r:embed="rId3" cstate="print"/>
          <a:srcRect l="22324"/>
          <a:stretch>
            <a:fillRect/>
          </a:stretch>
        </p:blipFill>
        <p:spPr bwMode="auto">
          <a:xfrm>
            <a:off x="2643174" y="3429000"/>
            <a:ext cx="4225552" cy="3060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Desktop\light-yellow-abstract-backgrounds-powerpoint copy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0" y="214291"/>
            <a:ext cx="8929718" cy="461665"/>
          </a:xfrm>
          <a:prstGeom prst="rect">
            <a:avLst/>
          </a:prstGeom>
        </p:spPr>
        <p:txBody>
          <a:bodyPr wrap="square">
            <a:spAutoFit/>
          </a:bodyPr>
          <a:lstStyle/>
          <a:p>
            <a:pPr lvl="0" algn="ctr" fontAlgn="base">
              <a:spcBef>
                <a:spcPct val="0"/>
              </a:spcBef>
              <a:spcAft>
                <a:spcPct val="0"/>
              </a:spcAft>
            </a:pPr>
            <a:r>
              <a:rPr kumimoji="0" lang="ru-RU" sz="2400" b="1" i="1" u="none" strike="noStrike" cap="none" normalizeH="0" baseline="0" dirty="0" smtClean="0">
                <a:ln>
                  <a:noFill/>
                </a:ln>
                <a:solidFill>
                  <a:srgbClr val="FF0000"/>
                </a:solidFill>
                <a:effectLst/>
                <a:latin typeface="Georgia" pitchFamily="18" charset="0"/>
                <a:ea typeface="Times New Roman" pitchFamily="18" charset="0"/>
                <a:cs typeface="Helvetica"/>
              </a:rPr>
              <a:t>Игры на развитие коммуникативных навыков</a:t>
            </a:r>
          </a:p>
        </p:txBody>
      </p:sp>
      <p:sp>
        <p:nvSpPr>
          <p:cNvPr id="19457" name="Rectangle 1"/>
          <p:cNvSpPr>
            <a:spLocks noChangeArrowheads="1"/>
          </p:cNvSpPr>
          <p:nvPr/>
        </p:nvSpPr>
        <p:spPr bwMode="auto">
          <a:xfrm>
            <a:off x="500034" y="642918"/>
            <a:ext cx="8215370" cy="30623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922E84"/>
                </a:solidFill>
                <a:effectLst/>
                <a:latin typeface="Georgia" pitchFamily="18" charset="0"/>
                <a:ea typeface="Times New Roman" pitchFamily="18" charset="0"/>
                <a:cs typeface="Helvetica"/>
              </a:rPr>
              <a:t>Игра-драматизация «Подарок на всех»</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dirty="0" smtClean="0">
              <a:ln>
                <a:noFill/>
              </a:ln>
              <a:solidFill>
                <a:srgbClr val="922E84"/>
              </a:solidFill>
              <a:effectLst/>
              <a:latin typeface="Georgia"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70C0"/>
                </a:solidFill>
                <a:effectLst/>
                <a:latin typeface="Georgia" pitchFamily="18" charset="0"/>
                <a:ea typeface="Times New Roman" pitchFamily="18" charset="0"/>
                <a:cs typeface="Helvetica"/>
              </a:rPr>
              <a:t>Цель. </a:t>
            </a:r>
            <a:r>
              <a:rPr kumimoji="0" lang="ru-RU" sz="1600" b="1" i="0" u="none" strike="noStrike" cap="none" normalizeH="0" baseline="0" dirty="0" smtClean="0">
                <a:ln>
                  <a:noFill/>
                </a:ln>
                <a:solidFill>
                  <a:srgbClr val="333333"/>
                </a:solidFill>
                <a:effectLst/>
                <a:latin typeface="Georgia" pitchFamily="18" charset="0"/>
                <a:ea typeface="Times New Roman" pitchFamily="18" charset="0"/>
                <a:cs typeface="Helvetica"/>
              </a:rPr>
              <a:t>Развить умение дружить, делать правильный выбор, сотрудничать со сверстниками, чувства коллектива.</a:t>
            </a:r>
            <a:endParaRPr kumimoji="0" lang="ru-RU" sz="1600" b="1" i="0" u="none" strike="noStrike" cap="none" normalizeH="0" baseline="0" dirty="0" smtClean="0">
              <a:ln>
                <a:noFill/>
              </a:ln>
              <a:solidFill>
                <a:schemeClr val="tx1"/>
              </a:solidFill>
              <a:effectLst/>
              <a:latin typeface="Georgia"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sz="1100" b="1" i="1" u="none" strike="noStrike" cap="none" normalizeH="0" baseline="0" dirty="0" smtClean="0">
              <a:ln>
                <a:noFill/>
              </a:ln>
              <a:solidFill>
                <a:srgbClr val="0070C0"/>
              </a:solidFill>
              <a:effectLst/>
              <a:latin typeface="Georgia" pitchFamily="18" charset="0"/>
              <a:ea typeface="Times New Roman" pitchFamily="18" charset="0"/>
              <a:cs typeface="Helvetica"/>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70C0"/>
                </a:solidFill>
                <a:effectLst/>
                <a:latin typeface="Georgia" pitchFamily="18" charset="0"/>
                <a:ea typeface="Times New Roman" pitchFamily="18" charset="0"/>
                <a:cs typeface="Helvetica"/>
              </a:rPr>
              <a:t>Ход игры.</a:t>
            </a:r>
            <a:r>
              <a:rPr kumimoji="0" lang="ru-RU" sz="1600" b="1" i="1" u="none" strike="noStrike" cap="none" normalizeH="0" baseline="0" dirty="0" smtClean="0">
                <a:ln>
                  <a:noFill/>
                </a:ln>
                <a:solidFill>
                  <a:srgbClr val="333333"/>
                </a:solidFill>
                <a:effectLst/>
                <a:latin typeface="Georgia" pitchFamily="18" charset="0"/>
                <a:ea typeface="Times New Roman" pitchFamily="18" charset="0"/>
                <a:cs typeface="Helvetica"/>
              </a:rPr>
              <a:t> </a:t>
            </a:r>
            <a:r>
              <a:rPr kumimoji="0" lang="ru-RU" sz="1600" b="1" i="0" u="none" strike="noStrike" cap="none" normalizeH="0" baseline="0" dirty="0" smtClean="0">
                <a:ln>
                  <a:noFill/>
                </a:ln>
                <a:solidFill>
                  <a:srgbClr val="333333"/>
                </a:solidFill>
                <a:effectLst/>
                <a:latin typeface="Georgia" pitchFamily="18" charset="0"/>
                <a:ea typeface="Times New Roman" pitchFamily="18" charset="0"/>
                <a:cs typeface="Helvetica"/>
              </a:rPr>
              <a:t>Детям даётся задание: “Если бы у тебя был Цветик - </a:t>
            </a:r>
            <a:r>
              <a:rPr kumimoji="0" lang="ru-RU" sz="1600" b="1" i="0" u="none" strike="noStrike" cap="none" normalizeH="0" baseline="0" dirty="0" err="1" smtClean="0">
                <a:ln>
                  <a:noFill/>
                </a:ln>
                <a:solidFill>
                  <a:srgbClr val="333333"/>
                </a:solidFill>
                <a:effectLst/>
                <a:latin typeface="Georgia" pitchFamily="18" charset="0"/>
                <a:ea typeface="Times New Roman" pitchFamily="18" charset="0"/>
                <a:cs typeface="Helvetica"/>
              </a:rPr>
              <a:t>Семицветик</a:t>
            </a:r>
            <a:r>
              <a:rPr kumimoji="0" lang="ru-RU" sz="1600" b="1" i="0" u="none" strike="noStrike" cap="none" normalizeH="0" baseline="0" dirty="0" smtClean="0">
                <a:ln>
                  <a:noFill/>
                </a:ln>
                <a:solidFill>
                  <a:srgbClr val="333333"/>
                </a:solidFill>
                <a:effectLst/>
                <a:latin typeface="Georgia" pitchFamily="18" charset="0"/>
                <a:ea typeface="Times New Roman" pitchFamily="18" charset="0"/>
                <a:cs typeface="Helvetica"/>
              </a:rPr>
              <a:t>, какое бы желание ты загадал?”. Каждый ребёнок загадывает одно желание, оторвав от общего цветка один лепесток. Лети, лети лепесток, через запад на восток, Через север, через юг, возвращайся, сделав круг, лишь коснёшься ты земли, быть, по-моему, вели. Вели, чтобы…</a:t>
            </a:r>
            <a:endParaRPr kumimoji="0" lang="ru-RU" sz="1600" b="1" i="0" u="none" strike="noStrike" cap="none" normalizeH="0" baseline="0" dirty="0" smtClean="0">
              <a:ln>
                <a:noFill/>
              </a:ln>
              <a:solidFill>
                <a:schemeClr val="tx1"/>
              </a:solidFill>
              <a:effectLst/>
              <a:latin typeface="Georgia"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333333"/>
                </a:solidFill>
                <a:effectLst/>
                <a:latin typeface="Georgia" pitchFamily="18" charset="0"/>
                <a:ea typeface="Times New Roman" pitchFamily="18" charset="0"/>
                <a:cs typeface="Helvetica"/>
              </a:rPr>
              <a:t>В конце можно провести конкурс на самое лучшее желание для всех.</a:t>
            </a:r>
            <a:endParaRPr kumimoji="0" lang="ru-RU" sz="1600" b="1" i="0" u="none" strike="noStrike" cap="none" normalizeH="0" baseline="0" dirty="0" smtClean="0">
              <a:ln>
                <a:noFill/>
              </a:ln>
              <a:solidFill>
                <a:schemeClr val="tx1"/>
              </a:solidFill>
              <a:effectLst/>
              <a:latin typeface="Georgia" pitchFamily="18" charset="0"/>
              <a:cs typeface="Arial" pitchFamily="34" charset="0"/>
            </a:endParaRPr>
          </a:p>
        </p:txBody>
      </p:sp>
      <p:pic>
        <p:nvPicPr>
          <p:cNvPr id="2050" name="Picture 2" descr="C:\Users\Acer\Desktop\IMG-20201113-WA0009.jpg"/>
          <p:cNvPicPr>
            <a:picLocks noChangeAspect="1" noChangeArrowheads="1"/>
          </p:cNvPicPr>
          <p:nvPr/>
        </p:nvPicPr>
        <p:blipFill>
          <a:blip r:embed="rId3"/>
          <a:srcRect/>
          <a:stretch>
            <a:fillRect/>
          </a:stretch>
        </p:blipFill>
        <p:spPr bwMode="auto">
          <a:xfrm>
            <a:off x="2643174" y="3714752"/>
            <a:ext cx="3936000" cy="2952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cer\Desktop\light-yellow-abstract-backgrounds-powerpoint copy1.pn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0" y="214291"/>
            <a:ext cx="8929718" cy="461665"/>
          </a:xfrm>
          <a:prstGeom prst="rect">
            <a:avLst/>
          </a:prstGeom>
        </p:spPr>
        <p:txBody>
          <a:bodyPr wrap="square">
            <a:spAutoFit/>
          </a:bodyPr>
          <a:lstStyle/>
          <a:p>
            <a:pPr lvl="0" algn="ctr" fontAlgn="base">
              <a:spcBef>
                <a:spcPct val="0"/>
              </a:spcBef>
              <a:spcAft>
                <a:spcPct val="0"/>
              </a:spcAft>
            </a:pPr>
            <a:r>
              <a:rPr kumimoji="0" lang="ru-RU" sz="2400" b="1" i="1" u="none" strike="noStrike" cap="none" normalizeH="0" baseline="0" dirty="0" smtClean="0">
                <a:ln>
                  <a:noFill/>
                </a:ln>
                <a:solidFill>
                  <a:srgbClr val="FF0000"/>
                </a:solidFill>
                <a:effectLst/>
                <a:latin typeface="Georgia" pitchFamily="18" charset="0"/>
                <a:ea typeface="Times New Roman" pitchFamily="18" charset="0"/>
                <a:cs typeface="Helvetica"/>
              </a:rPr>
              <a:t>Игры на развитие коммуникативных навыков</a:t>
            </a:r>
          </a:p>
        </p:txBody>
      </p:sp>
      <p:sp>
        <p:nvSpPr>
          <p:cNvPr id="4" name="Прямоугольник 3"/>
          <p:cNvSpPr/>
          <p:nvPr/>
        </p:nvSpPr>
        <p:spPr>
          <a:xfrm>
            <a:off x="500034" y="714356"/>
            <a:ext cx="8286808" cy="2339102"/>
          </a:xfrm>
          <a:prstGeom prst="rect">
            <a:avLst/>
          </a:prstGeom>
        </p:spPr>
        <p:txBody>
          <a:bodyPr wrap="square">
            <a:spAutoFit/>
          </a:bodyPr>
          <a:lstStyle/>
          <a:p>
            <a:pPr algn="ctr"/>
            <a:r>
              <a:rPr lang="ru-RU" sz="2000" b="1" i="1" dirty="0" smtClean="0">
                <a:solidFill>
                  <a:srgbClr val="922E84"/>
                </a:solidFill>
                <a:latin typeface="Georgia" pitchFamily="18" charset="0"/>
              </a:rPr>
              <a:t>Игра «Разговор по телефону»</a:t>
            </a:r>
          </a:p>
          <a:p>
            <a:endParaRPr lang="ru-RU" b="1" i="1" dirty="0" smtClean="0">
              <a:solidFill>
                <a:srgbClr val="0070C0"/>
              </a:solidFill>
              <a:latin typeface="Georgia" pitchFamily="18" charset="0"/>
            </a:endParaRPr>
          </a:p>
          <a:p>
            <a:r>
              <a:rPr lang="ru-RU" b="1" i="1" dirty="0" smtClean="0">
                <a:solidFill>
                  <a:srgbClr val="0070C0"/>
                </a:solidFill>
                <a:latin typeface="Georgia" pitchFamily="18" charset="0"/>
              </a:rPr>
              <a:t>Цель игры: </a:t>
            </a:r>
            <a:r>
              <a:rPr lang="ru-RU" b="1" i="1" dirty="0" smtClean="0">
                <a:solidFill>
                  <a:srgbClr val="002060"/>
                </a:solidFill>
                <a:latin typeface="Georgia" pitchFamily="18" charset="0"/>
              </a:rPr>
              <a:t>развитие умения вести диалог по телефону на соответствующую тему.</a:t>
            </a:r>
          </a:p>
          <a:p>
            <a:endParaRPr lang="ru-RU" sz="1400" b="1" i="1" dirty="0" smtClean="0">
              <a:solidFill>
                <a:srgbClr val="002060"/>
              </a:solidFill>
              <a:latin typeface="Georgia" pitchFamily="18" charset="0"/>
            </a:endParaRPr>
          </a:p>
          <a:p>
            <a:r>
              <a:rPr lang="ru-RU" b="1" i="1" dirty="0" smtClean="0">
                <a:solidFill>
                  <a:srgbClr val="0070C0"/>
                </a:solidFill>
                <a:latin typeface="Georgia" pitchFamily="18" charset="0"/>
              </a:rPr>
              <a:t>Ход игры: </a:t>
            </a:r>
            <a:r>
              <a:rPr lang="ru-RU" b="1" i="1" dirty="0" smtClean="0">
                <a:solidFill>
                  <a:srgbClr val="002060"/>
                </a:solidFill>
                <a:latin typeface="Georgia" pitchFamily="18" charset="0"/>
              </a:rPr>
              <a:t>Тему задает воспитатель (например, поздравить с днем рождения, пригласить в гости, договориться о чем- то и т.д.).</a:t>
            </a:r>
            <a:endParaRPr lang="ru-RU" b="1" i="1" dirty="0">
              <a:solidFill>
                <a:srgbClr val="002060"/>
              </a:solidFill>
              <a:latin typeface="Georgia" pitchFamily="18" charset="0"/>
            </a:endParaRPr>
          </a:p>
        </p:txBody>
      </p:sp>
      <p:pic>
        <p:nvPicPr>
          <p:cNvPr id="7" name="Рисунок 6"/>
          <p:cNvPicPr/>
          <p:nvPr/>
        </p:nvPicPr>
        <p:blipFill>
          <a:blip r:embed="rId3" cstate="print">
            <a:extLst>
              <a:ext uri="{28A0092B-C50C-407E-A947-70E740481C1C}">
                <a14:useLocalDpi xmlns:a14="http://schemas.microsoft.com/office/drawing/2010/main" val="0"/>
              </a:ext>
            </a:extLst>
          </a:blip>
          <a:stretch>
            <a:fillRect/>
          </a:stretch>
        </p:blipFill>
        <p:spPr>
          <a:xfrm>
            <a:off x="2571736" y="3143248"/>
            <a:ext cx="4572032" cy="3131438"/>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250</Words>
  <Application>Microsoft Office PowerPoint</Application>
  <PresentationFormat>Экран (4:3)</PresentationFormat>
  <Paragraphs>62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Acer</dc:creator>
  <cp:lastModifiedBy>Win7</cp:lastModifiedBy>
  <cp:revision>9</cp:revision>
  <dcterms:created xsi:type="dcterms:W3CDTF">2020-11-07T17:35:51Z</dcterms:created>
  <dcterms:modified xsi:type="dcterms:W3CDTF">2021-04-26T12:43:43Z</dcterms:modified>
</cp:coreProperties>
</file>