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32"/>
  </p:handoutMasterIdLst>
  <p:sldIdLst>
    <p:sldId id="279" r:id="rId2"/>
    <p:sldId id="271" r:id="rId3"/>
    <p:sldId id="282" r:id="rId4"/>
    <p:sldId id="264" r:id="rId5"/>
    <p:sldId id="293" r:id="rId6"/>
    <p:sldId id="266" r:id="rId7"/>
    <p:sldId id="283" r:id="rId8"/>
    <p:sldId id="286" r:id="rId9"/>
    <p:sldId id="285" r:id="rId10"/>
    <p:sldId id="287" r:id="rId11"/>
    <p:sldId id="263" r:id="rId12"/>
    <p:sldId id="270" r:id="rId13"/>
    <p:sldId id="280" r:id="rId14"/>
    <p:sldId id="292" r:id="rId15"/>
    <p:sldId id="291" r:id="rId16"/>
    <p:sldId id="288" r:id="rId17"/>
    <p:sldId id="289" r:id="rId18"/>
    <p:sldId id="290" r:id="rId19"/>
    <p:sldId id="294" r:id="rId20"/>
    <p:sldId id="269" r:id="rId21"/>
    <p:sldId id="256" r:id="rId22"/>
    <p:sldId id="274" r:id="rId23"/>
    <p:sldId id="275" r:id="rId24"/>
    <p:sldId id="273" r:id="rId25"/>
    <p:sldId id="277" r:id="rId26"/>
    <p:sldId id="276" r:id="rId27"/>
    <p:sldId id="272" r:id="rId28"/>
    <p:sldId id="295" r:id="rId29"/>
    <p:sldId id="278" r:id="rId30"/>
    <p:sldId id="281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2C7C62C-6075-426B-B9CE-B65FA7FF71B9}">
          <p14:sldIdLst>
            <p14:sldId id="279"/>
            <p14:sldId id="271"/>
            <p14:sldId id="282"/>
            <p14:sldId id="264"/>
            <p14:sldId id="293"/>
            <p14:sldId id="266"/>
            <p14:sldId id="283"/>
            <p14:sldId id="286"/>
            <p14:sldId id="285"/>
            <p14:sldId id="287"/>
            <p14:sldId id="263"/>
            <p14:sldId id="270"/>
            <p14:sldId id="280"/>
            <p14:sldId id="292"/>
            <p14:sldId id="291"/>
            <p14:sldId id="288"/>
            <p14:sldId id="289"/>
            <p14:sldId id="290"/>
            <p14:sldId id="294"/>
            <p14:sldId id="269"/>
            <p14:sldId id="256"/>
            <p14:sldId id="274"/>
            <p14:sldId id="275"/>
            <p14:sldId id="273"/>
            <p14:sldId id="277"/>
            <p14:sldId id="276"/>
            <p14:sldId id="272"/>
            <p14:sldId id="295"/>
            <p14:sldId id="278"/>
            <p14:sldId id="281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F1F1"/>
    <a:srgbClr val="C6D4DF"/>
    <a:srgbClr val="3A5896"/>
    <a:srgbClr val="F3F0ED"/>
    <a:srgbClr val="E1DAD2"/>
    <a:srgbClr val="FEFEFE"/>
    <a:srgbClr val="C1C9CD"/>
    <a:srgbClr val="7C96A3"/>
    <a:srgbClr val="FFFFFF"/>
    <a:srgbClr val="0033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9" d="100"/>
          <a:sy n="69" d="100"/>
        </p:scale>
        <p:origin x="-1398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295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2DD1C9-4BB6-422A-8F34-C157EA500BD9}" type="datetimeFigureOut">
              <a:rPr lang="en-US" smtClean="0"/>
              <a:pPr/>
              <a:t>4/26/2021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997E4-EE34-411C-9FF1-22B934EF53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4113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4/26/2021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845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4/26/2021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725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4/26/2021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81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4/26/2021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094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4/26/2021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467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4/26/2021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750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4/26/2021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137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4/26/2021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867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4/26/2021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246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4/26/2021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897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4/26/2021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639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" y="5144"/>
            <a:ext cx="9137141" cy="6852856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459" y="1287254"/>
            <a:ext cx="7869890" cy="48897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D9794-A4CC-42D0-9A65-24C6B9EF4076}" type="datetimeFigureOut">
              <a:rPr lang="en-US" smtClean="0"/>
              <a:pPr/>
              <a:t>4/26/2021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163208"/>
            <a:ext cx="7886698" cy="99874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23321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G:\&#1047;&#1074;&#1091;&#1082;%20&#1087;&#1088;&#1080;&#1088;&#1086;&#1076;&#1099;%20&#8212;%20&#1083;&#1077;&#1089;,%20&#1087;&#1090;&#1080;&#1095;&#1082;&#1080;%20(www.mixmuz.ru).mp3" TargetMode="Externa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33EDB55-BAAB-49D5-80F6-1CECA3DBB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673" y="3052781"/>
            <a:ext cx="8136205" cy="2179841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«</a:t>
            </a:r>
            <a:r>
              <a:rPr lang="ru-RU" sz="3200" b="1" dirty="0" smtClean="0">
                <a:solidFill>
                  <a:srgbClr val="002060"/>
                </a:solidFill>
              </a:rPr>
              <a:t>Кинезиология как метод коррекции недостатков речевого развития у детей дошкольного возраста с общим недоразвитием речи» 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FEC5C70-6CC0-4859-802F-14EE7DCF2F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8589" y="5071384"/>
            <a:ext cx="1880316" cy="118446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1600" dirty="0"/>
              <a:t>Автор-составитель:</a:t>
            </a:r>
          </a:p>
          <a:p>
            <a:pPr marL="0" indent="0">
              <a:buNone/>
            </a:pPr>
            <a:r>
              <a:rPr lang="ru-RU" sz="1600" dirty="0"/>
              <a:t>М.Г. Горюнова</a:t>
            </a:r>
          </a:p>
          <a:p>
            <a:pPr marL="0" indent="0">
              <a:buNone/>
            </a:pPr>
            <a:r>
              <a:rPr lang="ru-RU" sz="1600" dirty="0"/>
              <a:t>Педагог-психолог</a:t>
            </a:r>
          </a:p>
          <a:p>
            <a:pPr marL="0" indent="0">
              <a:buNone/>
            </a:pPr>
            <a:r>
              <a:rPr lang="ru-RU" sz="1600" dirty="0"/>
              <a:t>МБДОУ №18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xmlns="" id="{D2AF1ADF-5562-40AC-949C-6442F1B33189}"/>
              </a:ext>
            </a:extLst>
          </p:cNvPr>
          <p:cNvSpPr txBox="1">
            <a:spLocks/>
          </p:cNvSpPr>
          <p:nvPr/>
        </p:nvSpPr>
        <p:spPr>
          <a:xfrm>
            <a:off x="2158457" y="6362162"/>
            <a:ext cx="4827086" cy="56321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600" dirty="0"/>
              <a:t>г</a:t>
            </a:r>
            <a:r>
              <a:rPr lang="ru-RU" sz="1600" dirty="0" smtClean="0"/>
              <a:t>. </a:t>
            </a:r>
            <a:r>
              <a:rPr lang="ru-RU" sz="1600" dirty="0"/>
              <a:t>Приморско-Ахтарск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600" dirty="0" smtClean="0"/>
              <a:t>2021 </a:t>
            </a:r>
            <a:r>
              <a:rPr lang="ru-RU" sz="1600" dirty="0"/>
              <a:t>год</a:t>
            </a:r>
          </a:p>
        </p:txBody>
      </p:sp>
      <p:pic>
        <p:nvPicPr>
          <p:cNvPr id="5" name="Рисунок 4" descr="эмблема_МБДОУ№18.jpg">
            <a:extLst>
              <a:ext uri="{FF2B5EF4-FFF2-40B4-BE49-F238E27FC236}">
                <a16:creationId xmlns:a16="http://schemas.microsoft.com/office/drawing/2014/main" xmlns="" id="{F18C567C-1FF0-438B-9EA9-119681E25C65}"/>
              </a:ext>
            </a:extLst>
          </p:cNvPr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77091" y="448962"/>
            <a:ext cx="2131350" cy="2603819"/>
          </a:xfrm>
          <a:prstGeom prst="round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7DC2E321-E0AE-41A9-9523-DADCF2F2B2CE}"/>
              </a:ext>
            </a:extLst>
          </p:cNvPr>
          <p:cNvSpPr txBox="1">
            <a:spLocks/>
          </p:cNvSpPr>
          <p:nvPr/>
        </p:nvSpPr>
        <p:spPr>
          <a:xfrm>
            <a:off x="577403" y="58189"/>
            <a:ext cx="8305246" cy="292875"/>
          </a:xfrm>
          <a:prstGeom prst="rect">
            <a:avLst/>
          </a:prstGeom>
        </p:spPr>
        <p:txBody>
          <a:bodyPr anchor="b">
            <a:normAutofit fontScale="75000" lnSpcReduction="20000"/>
            <a:scene3d>
              <a:camera prst="orthographicFront"/>
              <a:lightRig rig="morning" dir="t"/>
            </a:scene3d>
            <a:sp3d extrusionH="57150" contourW="12700" prstMaterial="matte">
              <a:bevelT w="38100" h="38100"/>
              <a:contourClr>
                <a:srgbClr val="525000"/>
              </a:contourClr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918E00"/>
                </a:solidFill>
                <a:latin typeface="Intro " panose="02000000000000000000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2400" i="1" dirty="0">
                <a:solidFill>
                  <a:schemeClr val="tx1"/>
                </a:solidFill>
              </a:rPr>
              <a:t>Муниципальное образование Приморско-Ахтарский район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8715ED3F-E790-4854-B7C9-CC6B488416A1}"/>
              </a:ext>
            </a:extLst>
          </p:cNvPr>
          <p:cNvSpPr txBox="1">
            <a:spLocks/>
          </p:cNvSpPr>
          <p:nvPr/>
        </p:nvSpPr>
        <p:spPr>
          <a:xfrm>
            <a:off x="2240974" y="532297"/>
            <a:ext cx="6835230" cy="106220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 sz="2000" b="1" i="1" dirty="0"/>
              <a:t>Муниципальное бюджетное дошкольное образовательное учреждение детский сад №18 «</a:t>
            </a:r>
            <a:r>
              <a:rPr lang="ru-RU" sz="2000" b="1" i="1" dirty="0" smtClean="0"/>
              <a:t>Солнышко»</a:t>
            </a:r>
            <a:endParaRPr lang="ru-RU" sz="2400" b="1" i="1" dirty="0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133EDB55-BAAB-49D5-80F6-1CECA3DBB3F1}"/>
              </a:ext>
            </a:extLst>
          </p:cNvPr>
          <p:cNvSpPr txBox="1">
            <a:spLocks/>
          </p:cNvSpPr>
          <p:nvPr/>
        </p:nvSpPr>
        <p:spPr>
          <a:xfrm>
            <a:off x="2562640" y="1750871"/>
            <a:ext cx="6191898" cy="11029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 smtClean="0">
                <a:solidFill>
                  <a:srgbClr val="7030A0"/>
                </a:solidFill>
              </a:rPr>
              <a:t>Мастер-класс для педагогов, работающих с детьми с ОВЗ</a:t>
            </a:r>
            <a:br>
              <a:rPr lang="ru-RU" sz="3200" b="1" dirty="0" smtClean="0">
                <a:solidFill>
                  <a:srgbClr val="7030A0"/>
                </a:solidFill>
              </a:rPr>
            </a:br>
            <a:r>
              <a:rPr lang="ru-RU" sz="3200" b="1" dirty="0" smtClean="0">
                <a:solidFill>
                  <a:srgbClr val="7030A0"/>
                </a:solidFill>
              </a:rPr>
              <a:t>по теме :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251391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https://psy-conf.ru/wp-content/uploads/2016/09/%D0%A1%D0%B8%D1%80%D0%BE%D1%82%D1%8E%D0%BA-%D0%90.%D0%9B._1-458x458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13863" y="3683726"/>
            <a:ext cx="2730137" cy="3174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400" dirty="0" smtClean="0"/>
              <a:t>Доктор психологических наук, профессор </a:t>
            </a:r>
            <a:r>
              <a:rPr lang="ru-RU" sz="2400" b="1" dirty="0" smtClean="0"/>
              <a:t>А.Л. Сиротюк </a:t>
            </a:r>
            <a:r>
              <a:rPr lang="ru-RU" sz="2400" dirty="0" smtClean="0"/>
              <a:t>разработала развивающую </a:t>
            </a:r>
            <a:r>
              <a:rPr lang="ru-RU" sz="2400" dirty="0" err="1" smtClean="0"/>
              <a:t>кинезиологическую</a:t>
            </a:r>
            <a:r>
              <a:rPr lang="ru-RU" sz="2400" dirty="0" smtClean="0"/>
              <a:t> программу для дошкольников</a:t>
            </a:r>
            <a:endParaRPr lang="ru-RU" sz="2400" dirty="0"/>
          </a:p>
        </p:txBody>
      </p:sp>
      <p:sp>
        <p:nvSpPr>
          <p:cNvPr id="8" name="Содержимое 7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2924447" cy="4351338"/>
          </a:xfrm>
        </p:spPr>
        <p:txBody>
          <a:bodyPr>
            <a:normAutofit fontScale="92500" lnSpcReduction="10000"/>
          </a:bodyPr>
          <a:lstStyle/>
          <a:p>
            <a:endParaRPr lang="ru-RU" dirty="0"/>
          </a:p>
        </p:txBody>
      </p:sp>
      <p:sp>
        <p:nvSpPr>
          <p:cNvPr id="9" name="Содержимое 8"/>
          <p:cNvSpPr>
            <a:spLocks noGrp="1"/>
          </p:cNvSpPr>
          <p:nvPr>
            <p:ph sz="half" idx="2"/>
          </p:nvPr>
        </p:nvSpPr>
        <p:spPr>
          <a:xfrm>
            <a:off x="3435531" y="1825625"/>
            <a:ext cx="4193179" cy="4351338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dirty="0" smtClean="0"/>
              <a:t>Цели программы:</a:t>
            </a:r>
          </a:p>
          <a:p>
            <a:pPr>
              <a:buNone/>
            </a:pPr>
            <a:r>
              <a:rPr lang="ru-RU" dirty="0" smtClean="0"/>
              <a:t> - развитие межполушарного взаимодействия;</a:t>
            </a:r>
          </a:p>
          <a:p>
            <a:pPr>
              <a:buNone/>
            </a:pPr>
            <a:r>
              <a:rPr lang="ru-RU" dirty="0" smtClean="0"/>
              <a:t> - синхронизация работы полушарий; </a:t>
            </a:r>
          </a:p>
          <a:p>
            <a:pPr>
              <a:buNone/>
            </a:pPr>
            <a:r>
              <a:rPr lang="ru-RU" dirty="0" smtClean="0"/>
              <a:t>- развитие мелкой моторики;</a:t>
            </a:r>
          </a:p>
          <a:p>
            <a:pPr>
              <a:buNone/>
            </a:pPr>
            <a:r>
              <a:rPr lang="ru-RU" dirty="0" smtClean="0"/>
              <a:t> - развитие памяти, внимания, речи;  мышления. </a:t>
            </a:r>
          </a:p>
          <a:p>
            <a:endParaRPr lang="ru-RU" dirty="0"/>
          </a:p>
        </p:txBody>
      </p:sp>
      <p:pic>
        <p:nvPicPr>
          <p:cNvPr id="6" name="Рисунок 5" descr="https://bookree.org/loader/img.php?dir=12052f26c757132bda7de1ac3659335d&amp;file=0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19" y="1031967"/>
            <a:ext cx="2899955" cy="4389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0"/>
            <a:ext cx="7886698" cy="116195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/>
              <a:t/>
            </a:r>
            <a:br>
              <a:rPr lang="ru-RU" sz="3200" b="1" dirty="0"/>
            </a:br>
            <a:r>
              <a:rPr lang="ru-RU" sz="3200" b="1" dirty="0">
                <a:solidFill>
                  <a:srgbClr val="7030A0"/>
                </a:solidFill>
              </a:rPr>
              <a:t>Использование </a:t>
            </a:r>
            <a:r>
              <a:rPr lang="ru-RU" sz="3200" b="1" dirty="0" err="1" smtClean="0">
                <a:solidFill>
                  <a:srgbClr val="7030A0"/>
                </a:solidFill>
              </a:rPr>
              <a:t>кинезиологических</a:t>
            </a:r>
            <a:r>
              <a:rPr lang="ru-RU" sz="3200" b="1" dirty="0" smtClean="0">
                <a:solidFill>
                  <a:srgbClr val="7030A0"/>
                </a:solidFill>
              </a:rPr>
              <a:t> упражнений </a:t>
            </a:r>
            <a:r>
              <a:rPr lang="ru-RU" sz="3200" b="1" dirty="0">
                <a:solidFill>
                  <a:srgbClr val="7030A0"/>
                </a:solidFill>
              </a:rPr>
              <a:t>позволяет:</a:t>
            </a:r>
            <a:r>
              <a:rPr lang="ru-RU" sz="3200" dirty="0">
                <a:solidFill>
                  <a:srgbClr val="7030A0"/>
                </a:solidFill>
              </a:rPr>
              <a:t/>
            </a:r>
            <a:br>
              <a:rPr lang="ru-RU" sz="3200" dirty="0">
                <a:solidFill>
                  <a:srgbClr val="7030A0"/>
                </a:solidFill>
              </a:rPr>
            </a:br>
            <a:endParaRPr lang="en-US" sz="3200" dirty="0">
              <a:solidFill>
                <a:srgbClr val="7030A0"/>
              </a:solidFill>
            </a:endParaRPr>
          </a:p>
        </p:txBody>
      </p:sp>
      <p:grpSp>
        <p:nvGrpSpPr>
          <p:cNvPr id="37" name="Group 2"/>
          <p:cNvGrpSpPr>
            <a:grpSpLocks/>
          </p:cNvGrpSpPr>
          <p:nvPr/>
        </p:nvGrpSpPr>
        <p:grpSpPr bwMode="auto">
          <a:xfrm>
            <a:off x="805226" y="4202509"/>
            <a:ext cx="5260641" cy="658613"/>
            <a:chOff x="1248" y="1440"/>
            <a:chExt cx="3258" cy="350"/>
          </a:xfrm>
        </p:grpSpPr>
        <p:sp>
          <p:nvSpPr>
            <p:cNvPr id="38" name="Line 3"/>
            <p:cNvSpPr>
              <a:spLocks noChangeShapeType="1"/>
            </p:cNvSpPr>
            <p:nvPr/>
          </p:nvSpPr>
          <p:spPr bwMode="gray">
            <a:xfrm>
              <a:off x="1440" y="179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9" name="Rectangle 4"/>
            <p:cNvSpPr>
              <a:spLocks noChangeArrowheads="1"/>
            </p:cNvSpPr>
            <p:nvPr/>
          </p:nvSpPr>
          <p:spPr bwMode="gray">
            <a:xfrm rot="3419336">
              <a:off x="1261" y="142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FF7C80"/>
                </a:gs>
                <a:gs pos="100000">
                  <a:srgbClr val="FF7C8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7C8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0" name="Text Box 5"/>
            <p:cNvSpPr txBox="1">
              <a:spLocks noChangeArrowheads="1"/>
            </p:cNvSpPr>
            <p:nvPr/>
          </p:nvSpPr>
          <p:spPr bwMode="gray">
            <a:xfrm>
              <a:off x="1693" y="1482"/>
              <a:ext cx="2813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/>
              <a:endParaRPr lang="en-US" sz="2400" dirty="0"/>
            </a:p>
          </p:txBody>
        </p:sp>
        <p:sp>
          <p:nvSpPr>
            <p:cNvPr id="41" name="Text Box 6"/>
            <p:cNvSpPr txBox="1">
              <a:spLocks noChangeArrowheads="1"/>
            </p:cNvSpPr>
            <p:nvPr/>
          </p:nvSpPr>
          <p:spPr bwMode="gray">
            <a:xfrm>
              <a:off x="1296" y="1454"/>
              <a:ext cx="21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42" name="Group 7"/>
          <p:cNvGrpSpPr>
            <a:grpSpLocks/>
          </p:cNvGrpSpPr>
          <p:nvPr/>
        </p:nvGrpSpPr>
        <p:grpSpPr bwMode="auto">
          <a:xfrm>
            <a:off x="628651" y="1903977"/>
            <a:ext cx="5486102" cy="483473"/>
            <a:chOff x="1248" y="2030"/>
            <a:chExt cx="3304" cy="350"/>
          </a:xfrm>
        </p:grpSpPr>
        <p:sp>
          <p:nvSpPr>
            <p:cNvPr id="43" name="Line 8"/>
            <p:cNvSpPr>
              <a:spLocks noChangeShapeType="1"/>
            </p:cNvSpPr>
            <p:nvPr/>
          </p:nvSpPr>
          <p:spPr bwMode="gray">
            <a:xfrm>
              <a:off x="1440" y="23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4" name="Rectangle 9"/>
            <p:cNvSpPr>
              <a:spLocks noChangeArrowheads="1"/>
            </p:cNvSpPr>
            <p:nvPr/>
          </p:nvSpPr>
          <p:spPr bwMode="gray">
            <a:xfrm rot="3419336">
              <a:off x="1261" y="20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99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5" name="Text Box 10"/>
            <p:cNvSpPr txBox="1">
              <a:spLocks noChangeArrowheads="1"/>
            </p:cNvSpPr>
            <p:nvPr/>
          </p:nvSpPr>
          <p:spPr bwMode="gray">
            <a:xfrm>
              <a:off x="1693" y="2072"/>
              <a:ext cx="2859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/>
              <a:endParaRPr lang="en-US" sz="2400" dirty="0"/>
            </a:p>
          </p:txBody>
        </p:sp>
        <p:sp>
          <p:nvSpPr>
            <p:cNvPr id="46" name="Text Box 11"/>
            <p:cNvSpPr txBox="1">
              <a:spLocks noChangeArrowheads="1"/>
            </p:cNvSpPr>
            <p:nvPr/>
          </p:nvSpPr>
          <p:spPr bwMode="gray">
            <a:xfrm>
              <a:off x="1296" y="2044"/>
              <a:ext cx="21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47" name="Group 12"/>
          <p:cNvGrpSpPr>
            <a:grpSpLocks/>
          </p:cNvGrpSpPr>
          <p:nvPr/>
        </p:nvGrpSpPr>
        <p:grpSpPr bwMode="auto">
          <a:xfrm>
            <a:off x="582365" y="2516512"/>
            <a:ext cx="6708726" cy="622037"/>
            <a:chOff x="1248" y="2640"/>
            <a:chExt cx="4045" cy="350"/>
          </a:xfrm>
        </p:grpSpPr>
        <p:sp>
          <p:nvSpPr>
            <p:cNvPr id="48" name="Line 13"/>
            <p:cNvSpPr>
              <a:spLocks noChangeShapeType="1"/>
            </p:cNvSpPr>
            <p:nvPr/>
          </p:nvSpPr>
          <p:spPr bwMode="gray">
            <a:xfrm>
              <a:off x="1440" y="299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9" name="Rectangle 14"/>
            <p:cNvSpPr>
              <a:spLocks noChangeArrowheads="1"/>
            </p:cNvSpPr>
            <p:nvPr/>
          </p:nvSpPr>
          <p:spPr bwMode="gray">
            <a:xfrm rot="3419336">
              <a:off x="1261" y="262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006699"/>
                </a:gs>
                <a:gs pos="100000">
                  <a:srgbClr val="0066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66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0" name="Text Box 15"/>
            <p:cNvSpPr txBox="1">
              <a:spLocks noChangeArrowheads="1"/>
            </p:cNvSpPr>
            <p:nvPr/>
          </p:nvSpPr>
          <p:spPr bwMode="gray">
            <a:xfrm>
              <a:off x="1693" y="2682"/>
              <a:ext cx="3600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/>
              <a:endParaRPr lang="en-US" sz="2400" dirty="0"/>
            </a:p>
          </p:txBody>
        </p:sp>
        <p:sp>
          <p:nvSpPr>
            <p:cNvPr id="51" name="Text Box 16"/>
            <p:cNvSpPr txBox="1">
              <a:spLocks noChangeArrowheads="1"/>
            </p:cNvSpPr>
            <p:nvPr/>
          </p:nvSpPr>
          <p:spPr bwMode="gray">
            <a:xfrm>
              <a:off x="1296" y="2654"/>
              <a:ext cx="21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52" name="Group 17"/>
          <p:cNvGrpSpPr>
            <a:grpSpLocks/>
          </p:cNvGrpSpPr>
          <p:nvPr/>
        </p:nvGrpSpPr>
        <p:grpSpPr bwMode="auto">
          <a:xfrm>
            <a:off x="708352" y="3343440"/>
            <a:ext cx="5333376" cy="720411"/>
            <a:chOff x="1248" y="3230"/>
            <a:chExt cx="3258" cy="350"/>
          </a:xfrm>
        </p:grpSpPr>
        <p:sp>
          <p:nvSpPr>
            <p:cNvPr id="53" name="Line 18"/>
            <p:cNvSpPr>
              <a:spLocks noChangeShapeType="1"/>
            </p:cNvSpPr>
            <p:nvPr/>
          </p:nvSpPr>
          <p:spPr bwMode="gray">
            <a:xfrm>
              <a:off x="1441" y="3579"/>
              <a:ext cx="3023" cy="1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4" name="Rectangle 19"/>
            <p:cNvSpPr>
              <a:spLocks noChangeArrowheads="1"/>
            </p:cNvSpPr>
            <p:nvPr/>
          </p:nvSpPr>
          <p:spPr bwMode="gray">
            <a:xfrm rot="3419336">
              <a:off x="1261" y="32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FF9933"/>
                </a:gs>
                <a:gs pos="100000">
                  <a:srgbClr val="FF9933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9933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5" name="Text Box 20"/>
            <p:cNvSpPr txBox="1">
              <a:spLocks noChangeArrowheads="1"/>
            </p:cNvSpPr>
            <p:nvPr/>
          </p:nvSpPr>
          <p:spPr bwMode="gray">
            <a:xfrm>
              <a:off x="1693" y="3272"/>
              <a:ext cx="2813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/>
              <a:endParaRPr lang="en-US" sz="2400" dirty="0"/>
            </a:p>
          </p:txBody>
        </p:sp>
        <p:sp>
          <p:nvSpPr>
            <p:cNvPr id="56" name="Text Box 21"/>
            <p:cNvSpPr txBox="1">
              <a:spLocks noChangeArrowheads="1"/>
            </p:cNvSpPr>
            <p:nvPr/>
          </p:nvSpPr>
          <p:spPr bwMode="gray">
            <a:xfrm>
              <a:off x="1296" y="3244"/>
              <a:ext cx="21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57" name="Group 22"/>
          <p:cNvGrpSpPr>
            <a:grpSpLocks/>
          </p:cNvGrpSpPr>
          <p:nvPr/>
        </p:nvGrpSpPr>
        <p:grpSpPr bwMode="auto">
          <a:xfrm>
            <a:off x="856207" y="5102137"/>
            <a:ext cx="5118848" cy="613080"/>
            <a:chOff x="1251" y="3052"/>
            <a:chExt cx="3213" cy="528"/>
          </a:xfrm>
        </p:grpSpPr>
        <p:sp>
          <p:nvSpPr>
            <p:cNvPr id="58" name="Line 23"/>
            <p:cNvSpPr>
              <a:spLocks noChangeShapeType="1"/>
            </p:cNvSpPr>
            <p:nvPr/>
          </p:nvSpPr>
          <p:spPr bwMode="gray">
            <a:xfrm>
              <a:off x="1440" y="35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9" name="Rectangle 24"/>
            <p:cNvSpPr>
              <a:spLocks noChangeArrowheads="1"/>
            </p:cNvSpPr>
            <p:nvPr/>
          </p:nvSpPr>
          <p:spPr bwMode="gray">
            <a:xfrm rot="3419336">
              <a:off x="1222" y="3081"/>
              <a:ext cx="411" cy="354"/>
            </a:xfrm>
            <a:prstGeom prst="rect">
              <a:avLst/>
            </a:prstGeom>
            <a:gradFill rotWithShape="1">
              <a:gsLst>
                <a:gs pos="0">
                  <a:srgbClr val="990099"/>
                </a:gs>
                <a:gs pos="100000">
                  <a:srgbClr val="9900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00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60" name="Text Box 25"/>
            <p:cNvSpPr txBox="1">
              <a:spLocks noChangeArrowheads="1"/>
            </p:cNvSpPr>
            <p:nvPr/>
          </p:nvSpPr>
          <p:spPr bwMode="gray">
            <a:xfrm>
              <a:off x="2256" y="3272"/>
              <a:ext cx="116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endParaRPr lang="en-US" sz="2400" dirty="0"/>
            </a:p>
          </p:txBody>
        </p:sp>
        <p:sp>
          <p:nvSpPr>
            <p:cNvPr id="61" name="Text Box 26"/>
            <p:cNvSpPr txBox="1">
              <a:spLocks noChangeArrowheads="1"/>
            </p:cNvSpPr>
            <p:nvPr/>
          </p:nvSpPr>
          <p:spPr bwMode="gray">
            <a:xfrm>
              <a:off x="1360" y="3105"/>
              <a:ext cx="212" cy="3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1576091" y="1950049"/>
            <a:ext cx="61718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/>
              <a:t>Повышать концентрацию и умственную работоспособность;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576091" y="2308354"/>
            <a:ext cx="55839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синхронизировать работу полушарий </a:t>
            </a:r>
          </a:p>
          <a:p>
            <a:r>
              <a:rPr lang="ru-RU" dirty="0"/>
              <a:t>головного мозга;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576091" y="2994998"/>
            <a:ext cx="40817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dirty="0"/>
          </a:p>
          <a:p>
            <a:pPr lvl="0"/>
            <a:r>
              <a:rPr lang="ru-RU" dirty="0"/>
              <a:t>снижать усталость, утомляемость и раздражительность;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576091" y="4063853"/>
            <a:ext cx="617181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/>
              <a:t>стимулировать развитие слуха и речи;</a:t>
            </a:r>
          </a:p>
          <a:p>
            <a:r>
              <a:rPr lang="ru-RU" dirty="0"/>
              <a:t>улучшать внимание, мышление; развивать восприятие, пространственные представления, воображение.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576090" y="5441820"/>
            <a:ext cx="50043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улучшать психоэмоциональное состояние.</a:t>
            </a:r>
          </a:p>
        </p:txBody>
      </p:sp>
    </p:spTree>
    <p:extLst>
      <p:ext uri="{BB962C8B-B14F-4D97-AF65-F5344CB8AC3E}">
        <p14:creationId xmlns:p14="http://schemas.microsoft.com/office/powerpoint/2010/main" val="4172410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600" b="1" dirty="0"/>
              <a:t/>
            </a:r>
            <a:br>
              <a:rPr lang="ru-RU" sz="3600" b="1" dirty="0"/>
            </a:br>
            <a:r>
              <a:rPr lang="ru-RU" sz="3600" b="1" dirty="0">
                <a:solidFill>
                  <a:srgbClr val="7030A0"/>
                </a:solidFill>
              </a:rPr>
              <a:t>Условия успешного выполнения </a:t>
            </a:r>
            <a:r>
              <a:rPr lang="ru-RU" sz="3600" b="1" dirty="0" err="1">
                <a:solidFill>
                  <a:srgbClr val="7030A0"/>
                </a:solidFill>
              </a:rPr>
              <a:t>кинезиологических</a:t>
            </a:r>
            <a:r>
              <a:rPr lang="ru-RU" sz="3600" b="1" dirty="0">
                <a:solidFill>
                  <a:srgbClr val="7030A0"/>
                </a:solidFill>
              </a:rPr>
              <a:t> упражнений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9095" y="1161950"/>
            <a:ext cx="7869890" cy="488970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600" dirty="0"/>
              <a:t> </a:t>
            </a:r>
            <a:r>
              <a:rPr lang="ru-RU" sz="1600" b="1" dirty="0">
                <a:solidFill>
                  <a:srgbClr val="FF0000"/>
                </a:solidFill>
              </a:rPr>
              <a:t>1</a:t>
            </a:r>
            <a:r>
              <a:rPr lang="ru-RU" sz="1600" dirty="0"/>
              <a:t>. Основным условием является точное выполнение движений и приёмов. Педагог (родители) </a:t>
            </a:r>
            <a:r>
              <a:rPr lang="ru-RU" sz="1600" dirty="0" smtClean="0"/>
              <a:t>сначала </a:t>
            </a:r>
            <a:r>
              <a:rPr lang="ru-RU" sz="1600" dirty="0"/>
              <a:t>сам </a:t>
            </a:r>
            <a:r>
              <a:rPr lang="ru-RU" sz="1600" dirty="0" err="1" smtClean="0"/>
              <a:t>освоивает</a:t>
            </a:r>
            <a:r>
              <a:rPr lang="ru-RU" sz="1600" dirty="0" smtClean="0"/>
              <a:t> </a:t>
            </a:r>
            <a:r>
              <a:rPr lang="ru-RU" sz="1600" dirty="0"/>
              <a:t>все упражнения, а затем уже обучать детей</a:t>
            </a:r>
            <a:r>
              <a:rPr lang="ru-RU" sz="1600" dirty="0" smtClean="0"/>
              <a:t>.</a:t>
            </a:r>
            <a:endParaRPr lang="ru-RU" sz="1600" dirty="0"/>
          </a:p>
          <a:p>
            <a:pPr marL="0" indent="0">
              <a:buNone/>
            </a:pPr>
            <a:r>
              <a:rPr lang="ru-RU" sz="1600" b="1" dirty="0">
                <a:solidFill>
                  <a:srgbClr val="FF0000"/>
                </a:solidFill>
              </a:rPr>
              <a:t>2</a:t>
            </a:r>
            <a:r>
              <a:rPr lang="ru-RU" sz="1600" dirty="0" smtClean="0"/>
              <a:t>. </a:t>
            </a:r>
            <a:r>
              <a:rPr lang="ru-RU" sz="1600" dirty="0"/>
              <a:t>Занятия должны проводиться в спокойной, доброжелательной обстановке. </a:t>
            </a:r>
          </a:p>
          <a:p>
            <a:pPr marL="0" indent="0">
              <a:buNone/>
            </a:pPr>
            <a:r>
              <a:rPr lang="ru-RU" sz="1600" b="1" dirty="0">
                <a:solidFill>
                  <a:srgbClr val="FF0000"/>
                </a:solidFill>
              </a:rPr>
              <a:t>3</a:t>
            </a:r>
            <a:r>
              <a:rPr lang="ru-RU" sz="1600" b="1" dirty="0" smtClean="0">
                <a:solidFill>
                  <a:srgbClr val="FF0000"/>
                </a:solidFill>
              </a:rPr>
              <a:t>.</a:t>
            </a:r>
            <a:r>
              <a:rPr lang="ru-RU" sz="1600" dirty="0" smtClean="0"/>
              <a:t> </a:t>
            </a:r>
            <a:r>
              <a:rPr lang="ru-RU" sz="1600" dirty="0"/>
              <a:t>Заниматься необходимо ежедневно. Длительность занятий по одному комплексу упражнений </a:t>
            </a:r>
            <a:r>
              <a:rPr lang="ru-RU" sz="1600" dirty="0" smtClean="0"/>
              <a:t>-20 -30 дней</a:t>
            </a:r>
            <a:r>
              <a:rPr lang="ru-RU" sz="1600" dirty="0"/>
              <a:t>.</a:t>
            </a:r>
          </a:p>
          <a:p>
            <a:pPr marL="0" indent="0">
              <a:buNone/>
            </a:pPr>
            <a:r>
              <a:rPr lang="ru-RU" sz="1600" b="1" dirty="0">
                <a:solidFill>
                  <a:srgbClr val="FF0000"/>
                </a:solidFill>
              </a:rPr>
              <a:t>4</a:t>
            </a:r>
            <a:r>
              <a:rPr lang="ru-RU" sz="1600" b="1" dirty="0" smtClean="0">
                <a:solidFill>
                  <a:srgbClr val="FF0000"/>
                </a:solidFill>
              </a:rPr>
              <a:t>. </a:t>
            </a:r>
            <a:r>
              <a:rPr lang="ru-RU" sz="1600" dirty="0"/>
              <a:t>Кинезиологические упражнения с младшими дошкольниками необходимо выполнять в медленном темпе от 3 до 5 раз сначала одной рукой, затем другой, а в завершение — двумя руками вместе. Указания ребенку должны быть спокойными, доброжелательными и четкими.</a:t>
            </a:r>
          </a:p>
          <a:p>
            <a:pPr marL="0" indent="0">
              <a:buNone/>
            </a:pPr>
            <a:r>
              <a:rPr lang="ru-RU" sz="1600" b="1" dirty="0">
                <a:solidFill>
                  <a:srgbClr val="FF0000"/>
                </a:solidFill>
              </a:rPr>
              <a:t>5</a:t>
            </a:r>
            <a:r>
              <a:rPr lang="ru-RU" sz="1600" b="1" dirty="0" smtClean="0">
                <a:solidFill>
                  <a:srgbClr val="FF0000"/>
                </a:solidFill>
              </a:rPr>
              <a:t>.</a:t>
            </a:r>
            <a:r>
              <a:rPr lang="ru-RU" sz="1600" dirty="0" smtClean="0"/>
              <a:t> </a:t>
            </a:r>
            <a:r>
              <a:rPr lang="ru-RU" sz="1600" dirty="0"/>
              <a:t>Продолжительность занятий с детьми среднего и старшего возраста — 10–15 мин. Периодичность — ежедневно. Время занятий — утро, </a:t>
            </a:r>
            <a:r>
              <a:rPr lang="ru-RU" sz="1600" dirty="0" smtClean="0"/>
              <a:t>день (желательно). </a:t>
            </a:r>
            <a:r>
              <a:rPr lang="ru-RU" sz="1600" dirty="0"/>
              <a:t>Все упражнения педагог </a:t>
            </a:r>
            <a:r>
              <a:rPr lang="ru-RU" sz="1600" dirty="0" smtClean="0"/>
              <a:t>выполняет вместе </a:t>
            </a:r>
            <a:r>
              <a:rPr lang="ru-RU" sz="1600" dirty="0"/>
              <a:t>с детьми, постепенно от занятия к занятию увеличивая время и сложность</a:t>
            </a:r>
          </a:p>
          <a:p>
            <a:pPr marL="0" indent="0">
              <a:buNone/>
            </a:pPr>
            <a:r>
              <a:rPr lang="ru-RU" sz="1600" dirty="0"/>
              <a:t>                        </a:t>
            </a:r>
            <a:r>
              <a:rPr lang="ru-RU" sz="1600" b="1" dirty="0" smtClean="0">
                <a:solidFill>
                  <a:srgbClr val="7030A0"/>
                </a:solidFill>
              </a:rPr>
              <a:t>Для </a:t>
            </a:r>
            <a:r>
              <a:rPr lang="ru-RU" sz="1600" b="1" dirty="0">
                <a:solidFill>
                  <a:srgbClr val="7030A0"/>
                </a:solidFill>
              </a:rPr>
              <a:t>постепенного усложнения упражнений можно использовать: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600" dirty="0"/>
              <a:t>ускорение темпа выполнения;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600" dirty="0"/>
              <a:t>выполнение с легко прикушенным языком и закрытыми глазами (исключение речевого и зрительного контроля);</a:t>
            </a:r>
          </a:p>
          <a:p>
            <a:pPr marL="0" indent="0">
              <a:buNone/>
            </a:pP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558650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D54A6DB-E9AB-456A-A84E-019E1D497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Виды </a:t>
            </a:r>
            <a:r>
              <a:rPr lang="ru-RU" b="1" dirty="0" err="1" smtClean="0">
                <a:solidFill>
                  <a:srgbClr val="7030A0"/>
                </a:solidFill>
              </a:rPr>
              <a:t>кинезиологических</a:t>
            </a:r>
            <a:r>
              <a:rPr lang="ru-RU" b="1" dirty="0" smtClean="0">
                <a:solidFill>
                  <a:srgbClr val="7030A0"/>
                </a:solidFill>
              </a:rPr>
              <a:t> упражнений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9886D10-4594-456A-B290-821FD0C554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ru-RU" sz="1800" b="1" dirty="0" smtClean="0"/>
              <a:t>Растяжки</a:t>
            </a:r>
            <a:r>
              <a:rPr lang="ru-RU" sz="1800" dirty="0"/>
              <a:t> нормализуют </a:t>
            </a:r>
            <a:r>
              <a:rPr lang="ru-RU" sz="1800" dirty="0" err="1"/>
              <a:t>гипертонус</a:t>
            </a:r>
            <a:r>
              <a:rPr lang="ru-RU" sz="1800" dirty="0"/>
              <a:t> (неконтролируемое чрезмерное мышечное напряжение) и </a:t>
            </a:r>
            <a:r>
              <a:rPr lang="ru-RU" sz="1800" dirty="0" err="1"/>
              <a:t>гипотонус</a:t>
            </a:r>
            <a:r>
              <a:rPr lang="ru-RU" sz="1800" dirty="0"/>
              <a:t> (неконтролируемая мышечная вялость).</a:t>
            </a:r>
          </a:p>
          <a:p>
            <a:pPr lvl="0"/>
            <a:r>
              <a:rPr lang="ru-RU" sz="1800" b="1" dirty="0" smtClean="0"/>
              <a:t>Дыхательные </a:t>
            </a:r>
            <a:r>
              <a:rPr lang="ru-RU" sz="1800" b="1" dirty="0"/>
              <a:t>упражнения</a:t>
            </a:r>
            <a:r>
              <a:rPr lang="ru-RU" sz="1800" dirty="0"/>
              <a:t> улучшают ритмику организма, развивают самоконтроль и произвольность</a:t>
            </a:r>
            <a:r>
              <a:rPr lang="ru-RU" sz="1800" dirty="0" smtClean="0"/>
              <a:t>.</a:t>
            </a:r>
            <a:endParaRPr lang="ru-RU" sz="2400" dirty="0"/>
          </a:p>
          <a:p>
            <a:r>
              <a:rPr lang="ru-RU" sz="1800" b="1" dirty="0" smtClean="0"/>
              <a:t>Глазодвигательные </a:t>
            </a:r>
            <a:r>
              <a:rPr lang="ru-RU" sz="1800" b="1" dirty="0"/>
              <a:t>упражнения</a:t>
            </a:r>
            <a:r>
              <a:rPr lang="ru-RU" sz="1800" dirty="0"/>
              <a:t> позволяют расширить поле зрения, улучшить восприятие. Однонаправленные и разнонаправленные движения глаз и языка развивают межполушарное взаимодействие и повышают </a:t>
            </a:r>
            <a:r>
              <a:rPr lang="ru-RU" sz="1800" dirty="0" err="1"/>
              <a:t>энергетизацию</a:t>
            </a:r>
            <a:r>
              <a:rPr lang="ru-RU" sz="1800" dirty="0"/>
              <a:t> организма</a:t>
            </a:r>
          </a:p>
          <a:p>
            <a:pPr lvl="0"/>
            <a:r>
              <a:rPr lang="ru-RU" sz="1800" b="1" dirty="0" smtClean="0"/>
              <a:t>Упражнения </a:t>
            </a:r>
            <a:r>
              <a:rPr lang="ru-RU" sz="1800" b="1" dirty="0"/>
              <a:t>для релаксации</a:t>
            </a:r>
            <a:r>
              <a:rPr lang="ru-RU" sz="1800" dirty="0"/>
              <a:t> способствуют расслаблению, снятию напряжения</a:t>
            </a:r>
            <a:r>
              <a:rPr lang="ru-RU" sz="2400" dirty="0"/>
              <a:t>. </a:t>
            </a:r>
          </a:p>
          <a:p>
            <a:r>
              <a:rPr lang="ru-RU" sz="1800" dirty="0" smtClean="0"/>
              <a:t> </a:t>
            </a:r>
            <a:r>
              <a:rPr lang="ru-RU" sz="1800" b="1" dirty="0" smtClean="0"/>
              <a:t>Комплекс </a:t>
            </a:r>
            <a:r>
              <a:rPr lang="ru-RU" sz="1800" b="1" dirty="0" err="1" smtClean="0"/>
              <a:t>кинезиологических</a:t>
            </a:r>
            <a:r>
              <a:rPr lang="ru-RU" sz="1800" b="1" dirty="0" smtClean="0"/>
              <a:t> упражнений для развития мелкой моторики рук </a:t>
            </a:r>
            <a:r>
              <a:rPr lang="ru-RU" sz="1800" dirty="0" smtClean="0"/>
              <a:t>способствуют</a:t>
            </a:r>
            <a:r>
              <a:rPr lang="ru-RU" sz="1800" u="sng" dirty="0" smtClean="0"/>
              <a:t> </a:t>
            </a:r>
            <a:r>
              <a:rPr lang="ru-RU" sz="1800" dirty="0" smtClean="0"/>
              <a:t>развитию межполушарного взаимодействия. Тренировка тонких движений пальцев рук стимулирует общее развитие речи, произвольность внимания и самоконтроль</a:t>
            </a:r>
            <a:r>
              <a:rPr lang="ru-RU" sz="1800" b="1" dirty="0" smtClean="0"/>
              <a:t>, </a:t>
            </a:r>
            <a:r>
              <a:rPr lang="ru-RU" sz="1800" dirty="0" smtClean="0"/>
              <a:t>улучшают мыслительную деятельность.</a:t>
            </a:r>
          </a:p>
          <a:p>
            <a:r>
              <a:rPr lang="ru-RU" sz="1800" b="1" dirty="0" smtClean="0"/>
              <a:t>Телесные упражнения</a:t>
            </a:r>
            <a:r>
              <a:rPr lang="ru-RU" sz="1800" dirty="0"/>
              <a:t> </a:t>
            </a:r>
            <a:r>
              <a:rPr lang="ru-RU" sz="1800" dirty="0" smtClean="0"/>
              <a:t>способствуют развитию </a:t>
            </a:r>
            <a:r>
              <a:rPr lang="ru-RU" sz="1800" dirty="0"/>
              <a:t>межполушарное взаимодействие, снимаются непроизвольные, непреднамеренные движения и мышечные зажимы</a:t>
            </a:r>
            <a:r>
              <a:rPr lang="ru-RU" sz="1600" dirty="0"/>
              <a:t>.</a:t>
            </a:r>
            <a:endParaRPr lang="ru-RU" sz="1600" u="sng" dirty="0" smtClean="0"/>
          </a:p>
          <a:p>
            <a:pPr marL="0" indent="0">
              <a:buNone/>
            </a:pPr>
            <a:endParaRPr lang="ru-RU" sz="1600" b="1" dirty="0"/>
          </a:p>
          <a:p>
            <a:pPr marL="0" indent="0">
              <a:buNone/>
            </a:pPr>
            <a:endParaRPr lang="ru-RU" sz="1600" dirty="0"/>
          </a:p>
          <a:p>
            <a:endParaRPr lang="ru-RU" sz="1600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8962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Упражнения для релаксации</a:t>
            </a:r>
            <a:br>
              <a:rPr lang="ru-RU" b="1" dirty="0" smtClean="0">
                <a:solidFill>
                  <a:srgbClr val="7030A0"/>
                </a:solidFill>
              </a:rPr>
            </a:br>
            <a:r>
              <a:rPr lang="ru-RU" sz="3100" dirty="0" smtClean="0"/>
              <a:t>способствуют расслаблению, снятию напряжения</a:t>
            </a:r>
            <a:r>
              <a:rPr lang="ru-RU" dirty="0" smtClean="0"/>
              <a:t>. 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41986" name="Picture 2" descr="https://avatars.mds.yandex.net/get-zen_doc/1880126/pub_5ed674956e1d7f4b226d8333_5ed6751c8f5e15516a59b661/scale_12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5131" y="1371600"/>
            <a:ext cx="7592151" cy="5303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Звук природы — лес, птички (www.mixmuz.ru)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7706315" y="107541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7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1" y="326571"/>
            <a:ext cx="7886698" cy="154141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Телесные упражнения</a:t>
            </a:r>
            <a:br>
              <a:rPr lang="ru-RU" b="1" dirty="0" smtClean="0">
                <a:solidFill>
                  <a:srgbClr val="7030A0"/>
                </a:solidFill>
              </a:rPr>
            </a:br>
            <a:r>
              <a:rPr lang="ru-RU" sz="2700" dirty="0" smtClean="0"/>
              <a:t> способствуют развитию межполушарное взаимодействие, снимаются непроизвольные, непреднамеренные движения и мышечные зажимы</a:t>
            </a:r>
            <a:r>
              <a:rPr lang="ru-RU" sz="2200" dirty="0" smtClean="0"/>
              <a:t>. </a:t>
            </a:r>
            <a:r>
              <a:rPr lang="ru-RU" b="1" dirty="0" smtClean="0">
                <a:solidFill>
                  <a:srgbClr val="7030A0"/>
                </a:solidFill>
              </a:rPr>
              <a:t/>
            </a:r>
            <a:br>
              <a:rPr lang="ru-RU" b="1" dirty="0" smtClean="0">
                <a:solidFill>
                  <a:srgbClr val="7030A0"/>
                </a:solidFill>
              </a:rPr>
            </a:b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45459" y="1287254"/>
            <a:ext cx="7869890" cy="235728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0962" name="Picture 2" descr="https://ds05.infourok.ru/uploads/ex/03e3/0002ea12-95740ce1/img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41417"/>
            <a:ext cx="7471954" cy="53165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>
                <a:solidFill>
                  <a:srgbClr val="7030A0"/>
                </a:solidFill>
              </a:rPr>
              <a:t>Растяжки</a:t>
            </a:r>
            <a:r>
              <a:rPr lang="ru-RU" dirty="0" smtClean="0">
                <a:solidFill>
                  <a:srgbClr val="7030A0"/>
                </a:solidFill>
              </a:rPr>
              <a:t>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200" dirty="0" smtClean="0"/>
              <a:t>нормализуют </a:t>
            </a:r>
            <a:r>
              <a:rPr lang="ru-RU" sz="2200" dirty="0" err="1" smtClean="0"/>
              <a:t>гипертонус</a:t>
            </a:r>
            <a:r>
              <a:rPr lang="ru-RU" sz="2200" dirty="0" smtClean="0"/>
              <a:t> (неконтролируемое чрезмерное мышечное напряжение) и </a:t>
            </a:r>
            <a:r>
              <a:rPr lang="ru-RU" sz="2200" dirty="0" err="1" smtClean="0"/>
              <a:t>гипотонус</a:t>
            </a:r>
            <a:r>
              <a:rPr lang="ru-RU" sz="2200" dirty="0" smtClean="0"/>
              <a:t> (неконтролируемая мышечная вялость).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45459" y="1287254"/>
            <a:ext cx="7869890" cy="235728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https://cdn.cadelta.ru/media/articles/id4527/cov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40844" y="3095897"/>
            <a:ext cx="3025589" cy="2352081"/>
          </a:xfrm>
          <a:prstGeom prst="rect">
            <a:avLst/>
          </a:prstGeom>
          <a:noFill/>
        </p:spPr>
      </p:pic>
      <p:pic>
        <p:nvPicPr>
          <p:cNvPr id="13314" name="Picture 2" descr="https://static6.depositphotos.com/1165301/660/v/950/depositphotos_6609262-stock-illustration-tree-sapli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428309"/>
            <a:ext cx="2847703" cy="2429691"/>
          </a:xfrm>
          <a:prstGeom prst="rect">
            <a:avLst/>
          </a:prstGeom>
          <a:noFill/>
        </p:spPr>
      </p:pic>
      <p:pic>
        <p:nvPicPr>
          <p:cNvPr id="13316" name="Picture 4" descr="https://gkd.ru/assets/i/ai/4/1/6/i/277981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61166" y="1280159"/>
            <a:ext cx="2855231" cy="25472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1" y="163208"/>
            <a:ext cx="7886698" cy="132595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Дыхательные упражнения</a:t>
            </a:r>
            <a:br>
              <a:rPr lang="ru-RU" b="1" dirty="0" smtClean="0">
                <a:solidFill>
                  <a:srgbClr val="7030A0"/>
                </a:solidFill>
              </a:rPr>
            </a:br>
            <a:r>
              <a:rPr lang="ru-RU" dirty="0" smtClean="0"/>
              <a:t> </a:t>
            </a:r>
            <a:r>
              <a:rPr lang="ru-RU" sz="2700" dirty="0" smtClean="0"/>
              <a:t>улучшают ритмику организма, развивают самоконтроль и произвольность, способствуют снятию стресса.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45459" y="1554480"/>
            <a:ext cx="7869890" cy="320040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 descr="https://ds04.infourok.ru/uploads/ex/0dd5/0005517c-71c7a7e5/img14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7382" y="1554480"/>
            <a:ext cx="7210697" cy="5003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1" y="163207"/>
            <a:ext cx="7886698" cy="157415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err="1" smtClean="0">
                <a:solidFill>
                  <a:srgbClr val="7030A0"/>
                </a:solidFill>
              </a:rPr>
              <a:t>Глазодвигательные</a:t>
            </a:r>
            <a:r>
              <a:rPr lang="ru-RU" sz="3600" b="1" dirty="0" smtClean="0">
                <a:solidFill>
                  <a:srgbClr val="7030A0"/>
                </a:solidFill>
              </a:rPr>
              <a:t> упражнения</a:t>
            </a:r>
            <a:r>
              <a:rPr lang="ru-RU" sz="2700" dirty="0" smtClean="0"/>
              <a:t> </a:t>
            </a: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>позволяют расширить поле зрения, улучшить восприятие. Однонаправленные и разнонаправленные движения глаз и языка развивают межполушарное взаимодействие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45459" y="1287254"/>
            <a:ext cx="7869890" cy="140369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9938" name="Picture 2" descr="https://glazexpert.ru/wp-content/uploads/9/e/1/9e116da67441ee80aa793945c2c417d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3509" y="1737360"/>
            <a:ext cx="7067006" cy="48724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1" y="163207"/>
            <a:ext cx="7886698" cy="197910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</a:rPr>
              <a:t>Комплекс </a:t>
            </a:r>
            <a:r>
              <a:rPr lang="ru-RU" sz="2400" b="1" dirty="0" err="1" smtClean="0">
                <a:solidFill>
                  <a:srgbClr val="7030A0"/>
                </a:solidFill>
              </a:rPr>
              <a:t>кинезиологических</a:t>
            </a:r>
            <a:r>
              <a:rPr lang="ru-RU" sz="2400" b="1" dirty="0" smtClean="0">
                <a:solidFill>
                  <a:srgbClr val="7030A0"/>
                </a:solidFill>
              </a:rPr>
              <a:t> упражнений для развития мелкой моторики рук </a:t>
            </a:r>
            <a:br>
              <a:rPr lang="ru-RU" sz="2400" b="1" dirty="0" smtClean="0">
                <a:solidFill>
                  <a:srgbClr val="7030A0"/>
                </a:solidFill>
              </a:rPr>
            </a:br>
            <a:r>
              <a:rPr lang="ru-RU" sz="2200" dirty="0" smtClean="0"/>
              <a:t>способствуют</a:t>
            </a:r>
            <a:r>
              <a:rPr lang="ru-RU" sz="2200" u="sng" dirty="0" smtClean="0"/>
              <a:t> </a:t>
            </a:r>
            <a:r>
              <a:rPr lang="ru-RU" sz="2200" dirty="0" smtClean="0"/>
              <a:t>развитию межполушарного взаимодействия. Тренировка тонких движений пальцев рук стимулирует общее развитие речи, произвольность внимания и самоконтроль</a:t>
            </a:r>
            <a:r>
              <a:rPr lang="ru-RU" sz="2200" b="1" dirty="0" smtClean="0"/>
              <a:t>, </a:t>
            </a:r>
            <a:r>
              <a:rPr lang="ru-RU" sz="2200" dirty="0" smtClean="0"/>
              <a:t>улучшают мыслительную деятельность.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None/>
            </a:pPr>
            <a:endParaRPr lang="ru-RU" altLang="ru-RU" sz="2400" i="1" dirty="0" smtClean="0"/>
          </a:p>
          <a:p>
            <a:pPr>
              <a:buNone/>
            </a:pPr>
            <a:r>
              <a:rPr lang="ru-RU" altLang="ru-RU" sz="2000" i="1" dirty="0" smtClean="0"/>
              <a:t>Рука является вышедшим наружу головным                мозгом.                   </a:t>
            </a:r>
          </a:p>
          <a:p>
            <a:pPr algn="r">
              <a:buNone/>
            </a:pPr>
            <a:r>
              <a:rPr lang="ru-RU" altLang="ru-RU" sz="2400" i="1" dirty="0" smtClean="0"/>
              <a:t> </a:t>
            </a:r>
            <a:r>
              <a:rPr lang="ru-RU" altLang="ru-RU" sz="2400" dirty="0" smtClean="0"/>
              <a:t>(</a:t>
            </a:r>
            <a:r>
              <a:rPr lang="ru-RU" altLang="ru-RU" sz="1800" i="1" dirty="0" smtClean="0"/>
              <a:t>И.Кант</a:t>
            </a:r>
            <a:r>
              <a:rPr lang="ru-RU" altLang="ru-RU" sz="2400" dirty="0" smtClean="0"/>
              <a:t>)</a:t>
            </a:r>
            <a:endParaRPr lang="ru-RU" sz="2400" dirty="0"/>
          </a:p>
        </p:txBody>
      </p:sp>
      <p:pic>
        <p:nvPicPr>
          <p:cNvPr id="4" name="Содержимое 3" descr="биологически активных точек для похудения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43" y="2116183"/>
            <a:ext cx="4209505" cy="457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7030A0"/>
                </a:solidFill>
              </a:rPr>
              <a:t>Мастер-класс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fontAlgn="base">
              <a:buNone/>
            </a:pPr>
            <a:r>
              <a:rPr lang="ru-RU" b="1" u="sng" dirty="0">
                <a:solidFill>
                  <a:srgbClr val="FF0000"/>
                </a:solidFill>
              </a:rPr>
              <a:t>  Цель </a:t>
            </a:r>
            <a:r>
              <a:rPr lang="ru-RU" dirty="0"/>
              <a:t>: познакомить </a:t>
            </a:r>
            <a:r>
              <a:rPr lang="ru-RU" dirty="0" smtClean="0"/>
              <a:t>педагогов с комплексом  </a:t>
            </a:r>
            <a:r>
              <a:rPr lang="ru-RU" dirty="0" err="1"/>
              <a:t>кинезиологических</a:t>
            </a:r>
            <a:r>
              <a:rPr lang="ru-RU" dirty="0"/>
              <a:t> </a:t>
            </a:r>
            <a:r>
              <a:rPr lang="ru-RU" dirty="0" smtClean="0"/>
              <a:t>упражнений </a:t>
            </a:r>
            <a:r>
              <a:rPr lang="ru-RU" dirty="0"/>
              <a:t>для развития мелкой моторики рук</a:t>
            </a:r>
            <a:r>
              <a:rPr lang="ru-RU" dirty="0" smtClean="0"/>
              <a:t> (комплекс № 1).</a:t>
            </a:r>
            <a:endParaRPr lang="ru-RU" dirty="0"/>
          </a:p>
          <a:p>
            <a:pPr marL="0" indent="0" fontAlgn="base">
              <a:buNone/>
            </a:pPr>
            <a:r>
              <a:rPr lang="ru-RU" b="1" u="sng" dirty="0">
                <a:solidFill>
                  <a:srgbClr val="FF0000"/>
                </a:solidFill>
              </a:rPr>
              <a:t>Задачи</a:t>
            </a:r>
            <a:r>
              <a:rPr lang="ru-RU" b="1" dirty="0">
                <a:solidFill>
                  <a:srgbClr val="FF0000"/>
                </a:solidFill>
              </a:rPr>
              <a:t>:</a:t>
            </a:r>
          </a:p>
          <a:p>
            <a:pPr marL="514350" indent="-514350" fontAlgn="base">
              <a:buAutoNum type="arabicPeriod"/>
            </a:pPr>
            <a:r>
              <a:rPr lang="ru-RU" dirty="0" smtClean="0"/>
              <a:t>познакомить </a:t>
            </a:r>
            <a:r>
              <a:rPr lang="ru-RU" dirty="0"/>
              <a:t>с кинезиологией, как </a:t>
            </a:r>
            <a:r>
              <a:rPr lang="ru-RU" dirty="0" err="1"/>
              <a:t>здоровьесберегающей</a:t>
            </a:r>
            <a:r>
              <a:rPr lang="ru-RU" dirty="0"/>
              <a:t> технологией; </a:t>
            </a:r>
          </a:p>
          <a:p>
            <a:pPr marL="514350" indent="-514350" fontAlgn="base">
              <a:buAutoNum type="arabicPeriod"/>
            </a:pPr>
            <a:r>
              <a:rPr lang="ru-RU" dirty="0"/>
              <a:t>раскрыть требования к выполнению </a:t>
            </a:r>
            <a:r>
              <a:rPr lang="ru-RU" dirty="0" err="1"/>
              <a:t>кинезиологических</a:t>
            </a:r>
            <a:r>
              <a:rPr lang="ru-RU" dirty="0"/>
              <a:t> упражнений;</a:t>
            </a:r>
          </a:p>
          <a:p>
            <a:pPr marL="514350" indent="-514350" fontAlgn="base">
              <a:buAutoNum type="arabicPeriod"/>
            </a:pPr>
            <a:r>
              <a:rPr lang="ru-RU" dirty="0"/>
              <a:t>повысить </a:t>
            </a:r>
            <a:r>
              <a:rPr lang="ru-RU" dirty="0" smtClean="0"/>
              <a:t>мотивацию </a:t>
            </a:r>
            <a:r>
              <a:rPr lang="ru-RU" dirty="0"/>
              <a:t>на выполнение </a:t>
            </a:r>
            <a:r>
              <a:rPr lang="ru-RU" dirty="0" smtClean="0"/>
              <a:t> </a:t>
            </a:r>
            <a:r>
              <a:rPr lang="ru-RU" dirty="0" err="1"/>
              <a:t>кинезиологических</a:t>
            </a:r>
            <a:r>
              <a:rPr lang="ru-RU" dirty="0"/>
              <a:t> </a:t>
            </a:r>
            <a:r>
              <a:rPr lang="ru-RU" dirty="0" smtClean="0"/>
              <a:t>упражнений в работе с детьми;</a:t>
            </a:r>
            <a:endParaRPr lang="ru-RU" dirty="0"/>
          </a:p>
          <a:p>
            <a:pPr marL="514350" indent="-514350" fontAlgn="base">
              <a:buAutoNum type="arabicPeriod"/>
            </a:pPr>
            <a:r>
              <a:rPr lang="ru-RU" dirty="0"/>
              <a:t>формировать культуру здорового образа жизни среди семей воспитанников ДОУ.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7585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7030A0"/>
                </a:solidFill>
              </a:rPr>
              <a:t>Чем полезны </a:t>
            </a:r>
            <a:r>
              <a:rPr lang="ru-RU" sz="2800" b="1" dirty="0" smtClean="0">
                <a:solidFill>
                  <a:srgbClr val="7030A0"/>
                </a:solidFill>
              </a:rPr>
              <a:t> </a:t>
            </a:r>
            <a:r>
              <a:rPr lang="ru-RU" sz="2800" b="1" dirty="0" err="1">
                <a:solidFill>
                  <a:srgbClr val="7030A0"/>
                </a:solidFill>
              </a:rPr>
              <a:t>кинезиологические</a:t>
            </a:r>
            <a:r>
              <a:rPr lang="ru-RU" sz="2800" b="1" dirty="0">
                <a:solidFill>
                  <a:srgbClr val="7030A0"/>
                </a:solidFill>
              </a:rPr>
              <a:t> упражнения?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5459" y="1287254"/>
            <a:ext cx="7665784" cy="4889709"/>
          </a:xfrm>
        </p:spPr>
        <p:txBody>
          <a:bodyPr>
            <a:noAutofit/>
          </a:bodyPr>
          <a:lstStyle/>
          <a:p>
            <a:pPr marL="342900" indent="-342900">
              <a:spcBef>
                <a:spcPct val="20000"/>
              </a:spcBef>
              <a:buFontTx/>
              <a:buBlip>
                <a:blip r:embed="rId2"/>
              </a:buBlip>
              <a:defRPr/>
            </a:pPr>
            <a:r>
              <a:rPr lang="ru-RU" sz="2000" dirty="0"/>
              <a:t>Развивая моторику, мы создаём предпосылки для становления многих психических процессов. Учёными доказано положительное влияние манипуляций рук на функции высшей нервной деятельности, развитие речи, мышления, памяти, внимания, </a:t>
            </a:r>
            <a:r>
              <a:rPr lang="ru-RU" sz="2000" dirty="0" smtClean="0"/>
              <a:t>восприятия</a:t>
            </a:r>
          </a:p>
          <a:p>
            <a:pPr marL="342900" indent="-342900">
              <a:spcBef>
                <a:spcPct val="20000"/>
              </a:spcBef>
              <a:buFontTx/>
              <a:buBlip>
                <a:blip r:embed="rId2"/>
              </a:buBlip>
              <a:defRPr/>
            </a:pPr>
            <a:r>
              <a:rPr lang="ru-RU" sz="2000" b="1" dirty="0" smtClean="0">
                <a:solidFill>
                  <a:srgbClr val="FF0000"/>
                </a:solidFill>
              </a:rPr>
              <a:t>Дети</a:t>
            </a:r>
            <a:r>
              <a:rPr lang="ru-RU" sz="2000" b="1" dirty="0">
                <a:solidFill>
                  <a:srgbClr val="FF0000"/>
                </a:solidFill>
              </a:rPr>
              <a:t>, которым удаются изолированные движения пальцев – говорящие дети.</a:t>
            </a:r>
            <a:r>
              <a:rPr lang="ru-RU" sz="2000" dirty="0"/>
              <a:t> </a:t>
            </a:r>
          </a:p>
          <a:p>
            <a:pPr marL="342900" indent="-342900">
              <a:spcBef>
                <a:spcPct val="20000"/>
              </a:spcBef>
              <a:buFontTx/>
              <a:buBlip>
                <a:blip r:embed="rId2"/>
              </a:buBlip>
              <a:defRPr/>
            </a:pPr>
            <a:r>
              <a:rPr lang="ru-RU" sz="2000" dirty="0" smtClean="0"/>
              <a:t>Упражнения гармонизируют </a:t>
            </a:r>
            <a:r>
              <a:rPr lang="ru-RU" sz="2000" dirty="0"/>
              <a:t>работу головного мозга, позволяют выявить скрытые способности ребёнка и расширяют границы его возможностей.  </a:t>
            </a:r>
          </a:p>
          <a:p>
            <a:pPr marL="0" indent="0">
              <a:spcBef>
                <a:spcPct val="20000"/>
              </a:spcBef>
              <a:buNone/>
              <a:defRPr/>
            </a:pPr>
            <a:r>
              <a:rPr lang="ru-RU" sz="2000" dirty="0"/>
              <a:t>     </a:t>
            </a:r>
          </a:p>
          <a:p>
            <a:pPr marL="0" indent="0" algn="ctr">
              <a:spcBef>
                <a:spcPct val="20000"/>
              </a:spcBef>
              <a:buNone/>
              <a:defRPr/>
            </a:pPr>
            <a:r>
              <a:rPr lang="ru-RU" sz="2000" dirty="0"/>
              <a:t>    </a:t>
            </a:r>
            <a:r>
              <a:rPr lang="ru-RU" sz="3600" b="1" dirty="0">
                <a:solidFill>
                  <a:srgbClr val="FF0000"/>
                </a:solidFill>
              </a:rPr>
              <a:t>!</a:t>
            </a:r>
            <a:r>
              <a:rPr lang="ru-RU" sz="2400" dirty="0"/>
              <a:t> </a:t>
            </a:r>
            <a:r>
              <a:rPr lang="ru-RU" sz="2000" dirty="0"/>
              <a:t>Чем интенсивнее </a:t>
            </a:r>
            <a:r>
              <a:rPr lang="ru-RU" sz="2000" dirty="0" err="1"/>
              <a:t>кинезиологическая</a:t>
            </a:r>
            <a:r>
              <a:rPr lang="ru-RU" sz="2000" dirty="0"/>
              <a:t> тренировка, тем              значительнее положительные изменения.</a:t>
            </a:r>
            <a:endParaRPr lang="ru-RU" sz="2000" b="1" i="1" dirty="0"/>
          </a:p>
          <a:p>
            <a:pPr algn="ctr"/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667845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0" y="3487479"/>
            <a:ext cx="9144000" cy="1953201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-80820" y="374073"/>
            <a:ext cx="4807942" cy="43122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</a:rPr>
              <a:t>Комплекс </a:t>
            </a:r>
            <a:r>
              <a:rPr lang="ru-RU" sz="4000" b="1" dirty="0" err="1" smtClean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</a:rPr>
              <a:t>кинезиологических</a:t>
            </a:r>
            <a:r>
              <a:rPr lang="ru-RU" sz="4000" b="1" dirty="0" smtClean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</a:rPr>
              <a:t> упражнений для развития мелкой моторики рук </a:t>
            </a:r>
            <a:r>
              <a:rPr lang="ru-RU" sz="4000" b="1" dirty="0" smtClean="0">
                <a:ln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</a:rPr>
              <a:t>(комплекс № 1)</a:t>
            </a:r>
            <a:endParaRPr lang="en-US" sz="4000" b="1" dirty="0">
              <a:ln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3663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7030A0"/>
                </a:solidFill>
              </a:rPr>
              <a:t>Колечко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5459" y="1287255"/>
            <a:ext cx="7869890" cy="298853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400" i="1" dirty="0"/>
              <a:t>  </a:t>
            </a:r>
            <a:r>
              <a:rPr lang="ru-RU" sz="2400" dirty="0"/>
              <a:t> </a:t>
            </a:r>
            <a:r>
              <a:rPr lang="ru-RU" sz="2000" b="1" dirty="0"/>
              <a:t>Развивается межполушарное взаимодействие, снимаются </a:t>
            </a:r>
            <a:r>
              <a:rPr lang="ru-RU" sz="2000" b="1" dirty="0" err="1"/>
              <a:t>синкинезии</a:t>
            </a:r>
            <a:r>
              <a:rPr lang="ru-RU" sz="2000" b="1" dirty="0"/>
              <a:t> </a:t>
            </a:r>
            <a:r>
              <a:rPr lang="ru-RU" sz="2000" b="1" i="1" dirty="0"/>
              <a:t>(непроизвольные, непреднамеренные движения)</a:t>
            </a:r>
            <a:r>
              <a:rPr lang="ru-RU" sz="2000" b="1" dirty="0"/>
              <a:t> и мышечные зажимы. Тренировка тонких движений пальцев рук стимулирует общее развитие речи.</a:t>
            </a:r>
            <a:endParaRPr lang="ru-RU" sz="2400" i="1" dirty="0"/>
          </a:p>
          <a:p>
            <a:pPr marL="0" indent="0">
              <a:buNone/>
            </a:pPr>
            <a:r>
              <a:rPr lang="ru-RU" sz="2000" i="1" dirty="0"/>
              <a:t>Поочередно и как можно быстрее перебирайте пальцы рук, соединяя в кольцо с большим пальцем последовательно указательный, средний и т.д. проба выполняется в прямом (от указательного пальца к мизинцу) и в обратном (от мизинца к указательному пальцу) порядке. Вначале упражнение выполняется каждой рукой отдельно, затем вместе.</a:t>
            </a:r>
          </a:p>
        </p:txBody>
      </p:sp>
      <p:pic>
        <p:nvPicPr>
          <p:cNvPr id="1026" name="Picture 2" descr="http://zodorov.ru/doshkolenoe-vospitanie/81163_html_cfc80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642" y="4064020"/>
            <a:ext cx="5834130" cy="27939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1540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7030A0"/>
                </a:solidFill>
              </a:rPr>
              <a:t>Кулак-ребро-ладонь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 </a:t>
            </a:r>
            <a:r>
              <a:rPr lang="ru-RU" i="1" dirty="0"/>
              <a:t> </a:t>
            </a:r>
            <a:r>
              <a:rPr lang="ru-RU" sz="2000" b="1" dirty="0"/>
              <a:t>Развивает межполушарное взаимодействие (мозолистое тело), произвольность внимания и самоконтроль.</a:t>
            </a:r>
          </a:p>
          <a:p>
            <a:pPr marL="0" indent="0">
              <a:buNone/>
            </a:pPr>
            <a:r>
              <a:rPr lang="ru-RU" sz="2000" i="1" dirty="0"/>
              <a:t>Ребенку показывают три положения руки на плоскости стола, последовательно сменяющих друг </a:t>
            </a:r>
            <a:r>
              <a:rPr lang="ru-RU" sz="2000" i="1" dirty="0" err="1"/>
              <a:t>друга:ладонь</a:t>
            </a:r>
            <a:r>
              <a:rPr lang="ru-RU" sz="2000" i="1" dirty="0"/>
              <a:t> на плоскости, ладонь сжатая в кулак, ладонь ребром на плоскости стола, распрямленная ладонь на плоскости стола. Проба выполняется сначала правой рукой, потом – левой, затем двумя руками вместе. </a:t>
            </a:r>
          </a:p>
          <a:p>
            <a:pPr marL="0" indent="0">
              <a:buNone/>
            </a:pPr>
            <a:r>
              <a:rPr lang="ru-RU" sz="2000" i="1" dirty="0"/>
              <a:t>*При усвоении программы или при затруднениях педагог предлагает ребенку помогать себе командами( «кулак-ребро-ладонь»), произносимыми вслух или про себя.</a:t>
            </a:r>
          </a:p>
          <a:p>
            <a:endParaRPr lang="ru-RU" dirty="0"/>
          </a:p>
        </p:txBody>
      </p:sp>
      <p:pic>
        <p:nvPicPr>
          <p:cNvPr id="4" name="Рисунок 5" descr="Кулак ребро ладон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859" y="4494727"/>
            <a:ext cx="4594538" cy="23632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5844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b="1" dirty="0">
                <a:solidFill>
                  <a:srgbClr val="7030A0"/>
                </a:solidFill>
              </a:rPr>
              <a:t>Ухо – нос – хлопок .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altLang="ru-RU" b="1" dirty="0"/>
              <a:t>Улучшает мыслительную деятельность, повышает стрессоустойчивость, способствует самоконтролю, произвольности деятельности.</a:t>
            </a:r>
          </a:p>
          <a:p>
            <a:pPr marL="0" indent="0">
              <a:buNone/>
            </a:pPr>
            <a:r>
              <a:rPr lang="ru-RU" altLang="ru-RU" i="1" dirty="0"/>
              <a:t>  Левой рукой возьмитесь за кончик носа, а правой рукой – за противоположное ухо. Одновременно отпустите ухо и нос, хлопните в ладоши, поменяйте положение рук с точностью до наоборот. </a:t>
            </a:r>
          </a:p>
          <a:p>
            <a:endParaRPr lang="ru-RU" dirty="0"/>
          </a:p>
        </p:txBody>
      </p:sp>
      <p:pic>
        <p:nvPicPr>
          <p:cNvPr id="4" name="Рисунок 6" descr="межп.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495800"/>
            <a:ext cx="4112654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3874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i="1" dirty="0">
                <a:solidFill>
                  <a:srgbClr val="7030A0"/>
                </a:solidFill>
              </a:rPr>
              <a:t>«Коза-кулак»</a:t>
            </a:r>
            <a:r>
              <a:rPr lang="ru-RU" b="1" dirty="0">
                <a:solidFill>
                  <a:srgbClr val="7030A0"/>
                </a:solidFill>
              </a:rPr>
              <a:t/>
            </a:r>
            <a:br>
              <a:rPr lang="ru-RU" b="1" dirty="0">
                <a:solidFill>
                  <a:srgbClr val="7030A0"/>
                </a:solidFill>
              </a:rPr>
            </a:b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5459" y="1287254"/>
            <a:ext cx="7869890" cy="1880949"/>
          </a:xfrm>
        </p:spPr>
        <p:txBody>
          <a:bodyPr/>
          <a:lstStyle/>
          <a:p>
            <a:pPr marL="0" indent="0">
              <a:buNone/>
            </a:pPr>
            <a:endParaRPr lang="ru-RU" b="1" i="1" dirty="0"/>
          </a:p>
          <a:p>
            <a:pPr marL="0" indent="0">
              <a:buNone/>
            </a:pPr>
            <a:endParaRPr lang="ru-RU" b="1" i="1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 descr="http://gov.cap.ru/home/13/cpprk/docs/pic/7.gi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05" y="4714700"/>
            <a:ext cx="3076995" cy="1767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s://ds05.infourok.ru/uploads/ex/0175/000335c4-ef890990/hello_html_m670473c5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906" y="4714700"/>
            <a:ext cx="3061974" cy="176733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Объект 2"/>
          <p:cNvSpPr txBox="1">
            <a:spLocks/>
          </p:cNvSpPr>
          <p:nvPr/>
        </p:nvSpPr>
        <p:spPr>
          <a:xfrm>
            <a:off x="797859" y="1439654"/>
            <a:ext cx="7869890" cy="18809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b="1" i="1"/>
          </a:p>
          <a:p>
            <a:pPr marL="0" indent="0">
              <a:buFont typeface="Arial" panose="020B0604020202020204" pitchFamily="34" charset="0"/>
              <a:buNone/>
            </a:pPr>
            <a:endParaRPr lang="ru-RU" b="1" i="1"/>
          </a:p>
          <a:p>
            <a:pPr marL="0" indent="0">
              <a:buFont typeface="Arial" panose="020B0604020202020204" pitchFamily="34" charset="0"/>
              <a:buNone/>
            </a:pPr>
            <a:endParaRPr lang="ru-RU"/>
          </a:p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950259" y="1592054"/>
            <a:ext cx="7869890" cy="18809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b="1" i="1"/>
          </a:p>
          <a:p>
            <a:pPr marL="0" indent="0">
              <a:buFont typeface="Arial" panose="020B0604020202020204" pitchFamily="34" charset="0"/>
              <a:buNone/>
            </a:pPr>
            <a:endParaRPr lang="ru-RU" b="1" i="1"/>
          </a:p>
          <a:p>
            <a:pPr marL="0" indent="0">
              <a:buFont typeface="Arial" panose="020B0604020202020204" pitchFamily="34" charset="0"/>
              <a:buNone/>
            </a:pPr>
            <a:endParaRPr lang="ru-RU"/>
          </a:p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31819" y="708338"/>
            <a:ext cx="745686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/>
              <a:t> </a:t>
            </a:r>
            <a:r>
              <a:rPr lang="ru-RU" sz="2400" b="1" dirty="0"/>
              <a:t>Развивает межполушарное взаимодействие (мозолистое тело), произвольность внимания и самоконтроль.</a:t>
            </a:r>
          </a:p>
          <a:p>
            <a:r>
              <a:rPr lang="ru-RU" sz="2400" dirty="0"/>
              <a:t>  </a:t>
            </a:r>
          </a:p>
          <a:p>
            <a:r>
              <a:rPr lang="ru-RU" sz="2400" dirty="0"/>
              <a:t>Одной рукой делаем «козу» - жест в виде поднятых вверх указательного пальца и мизинца( остальные пальцы прижаты к ладони) , другую руку сжимаем в кулак. Одновременно меняем положение рук «с точностью до наоборот»</a:t>
            </a:r>
          </a:p>
        </p:txBody>
      </p:sp>
    </p:spTree>
    <p:extLst>
      <p:ext uri="{BB962C8B-B14F-4D97-AF65-F5344CB8AC3E}">
        <p14:creationId xmlns:p14="http://schemas.microsoft.com/office/powerpoint/2010/main" val="2238601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7030A0"/>
                </a:solidFill>
              </a:rPr>
              <a:t>«Зеркальное рисование»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5459" y="1287254"/>
            <a:ext cx="7869890" cy="29756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/>
              <a:t>Способствует улучшению взаимодействия деятельности обоих полушарий головного мозга, заметно увеличивая эффективность работы всего мозга; расслабляет глаза и руки.</a:t>
            </a:r>
          </a:p>
          <a:p>
            <a:pPr marL="0" indent="0">
              <a:buNone/>
            </a:pPr>
            <a:r>
              <a:rPr lang="ru-RU" sz="2400" i="1" dirty="0"/>
              <a:t>Положите на стол чистый лист бумаги. Возьмите в обе руки по карандашу или фломастеру. Начните рисовать одновременно обеими руками зеркально-симметричные рисунки, буквы.</a:t>
            </a:r>
          </a:p>
          <a:p>
            <a:pPr marL="0" indent="0">
              <a:buNone/>
            </a:pPr>
            <a:endParaRPr lang="ru-RU" sz="2400" i="1" dirty="0"/>
          </a:p>
        </p:txBody>
      </p:sp>
      <p:pic>
        <p:nvPicPr>
          <p:cNvPr id="4" name="Рисунок 3" descr="https://ds04.infourok.ru/uploads/ex/0f7e/001237ed-5df19043/hello_html_m4ff2ca8c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019" y="3887898"/>
            <a:ext cx="4185635" cy="27447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57416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8742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</a:rPr>
              <a:t>Из опыта работы</a:t>
            </a:r>
            <a:r>
              <a:rPr lang="ru-RU" sz="2800" dirty="0" smtClean="0">
                <a:solidFill>
                  <a:srgbClr val="7030A0"/>
                </a:solidFill>
              </a:rPr>
              <a:t/>
            </a:r>
            <a:br>
              <a:rPr lang="ru-RU" sz="2800" dirty="0" smtClean="0">
                <a:solidFill>
                  <a:srgbClr val="7030A0"/>
                </a:solidFill>
              </a:rPr>
            </a:br>
            <a:r>
              <a:rPr lang="ru-RU" sz="2800" dirty="0" smtClean="0">
                <a:solidFill>
                  <a:srgbClr val="7030A0"/>
                </a:solidFill>
              </a:rPr>
              <a:t>Взаимодействие с родителями (</a:t>
            </a:r>
            <a:r>
              <a:rPr lang="ru-RU" sz="2800" dirty="0" err="1" smtClean="0">
                <a:solidFill>
                  <a:srgbClr val="7030A0"/>
                </a:solidFill>
              </a:rPr>
              <a:t>он-лайн</a:t>
            </a:r>
            <a:r>
              <a:rPr lang="ru-RU" sz="2800" dirty="0" smtClean="0">
                <a:solidFill>
                  <a:srgbClr val="7030A0"/>
                </a:solidFill>
              </a:rPr>
              <a:t>). Апрель 2020.</a:t>
            </a:r>
            <a:endParaRPr lang="ru-RU" sz="2800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1672" y="984145"/>
            <a:ext cx="8562109" cy="57840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500" dirty="0"/>
              <a:t> </a:t>
            </a:r>
            <a:r>
              <a:rPr lang="ru-RU" sz="2400" b="1" dirty="0" smtClean="0"/>
              <a:t>дистанционный  </a:t>
            </a:r>
            <a:r>
              <a:rPr lang="ru-RU" sz="2400" dirty="0"/>
              <a:t>мастер-класс для родителей «</a:t>
            </a:r>
            <a:r>
              <a:rPr lang="ru-RU" sz="2400" i="1" dirty="0"/>
              <a:t>Кинезиология - зарядка для мозга</a:t>
            </a:r>
            <a:r>
              <a:rPr lang="ru-RU" sz="2400" dirty="0"/>
              <a:t>» проводился </a:t>
            </a:r>
            <a:r>
              <a:rPr lang="ru-RU" sz="2400" dirty="0" smtClean="0"/>
              <a:t> </a:t>
            </a:r>
            <a:r>
              <a:rPr lang="ru-RU" sz="2400" dirty="0"/>
              <a:t>в режиме онлайн (передача информации: ознакомление, инструкция выполнения и показ самих упражнений через мессенджер </a:t>
            </a:r>
            <a:r>
              <a:rPr lang="en-US" sz="2400" dirty="0" err="1"/>
              <a:t>WhatsApp</a:t>
            </a:r>
            <a:r>
              <a:rPr lang="ru-RU" sz="2400" dirty="0"/>
              <a:t>).</a:t>
            </a:r>
          </a:p>
          <a:p>
            <a:pPr marL="0" indent="0">
              <a:buNone/>
            </a:pPr>
            <a:r>
              <a:rPr lang="ru-RU" sz="2400" dirty="0"/>
              <a:t>Был создан авторский </a:t>
            </a:r>
            <a:r>
              <a:rPr lang="ru-RU" sz="2400" b="1" dirty="0"/>
              <a:t>видеоролик</a:t>
            </a:r>
            <a:r>
              <a:rPr lang="ru-RU" sz="2400" dirty="0"/>
              <a:t> с подробным объяснением и показом комплекса </a:t>
            </a:r>
            <a:r>
              <a:rPr lang="ru-RU" sz="2400" dirty="0" err="1" smtClean="0"/>
              <a:t>кинзиологических</a:t>
            </a:r>
            <a:r>
              <a:rPr lang="ru-RU" sz="2400" dirty="0" smtClean="0"/>
              <a:t> </a:t>
            </a:r>
            <a:r>
              <a:rPr lang="ru-RU" sz="2400" dirty="0"/>
              <a:t>упражнений </a:t>
            </a:r>
            <a:r>
              <a:rPr lang="ru-RU" sz="2400" i="1" dirty="0" smtClean="0"/>
              <a:t> (</a:t>
            </a:r>
            <a:r>
              <a:rPr lang="ru-RU" sz="2400" i="1" dirty="0" err="1" smtClean="0"/>
              <a:t>кинезиологические</a:t>
            </a:r>
            <a:r>
              <a:rPr lang="ru-RU" sz="2400" i="1" dirty="0" smtClean="0"/>
              <a:t> упражнения для развития мелкой моторики рук, </a:t>
            </a:r>
            <a:r>
              <a:rPr lang="ru-RU" sz="2400" i="1" dirty="0"/>
              <a:t>комплекс 1</a:t>
            </a:r>
            <a:r>
              <a:rPr lang="ru-RU" sz="2400" dirty="0" smtClean="0"/>
              <a:t>), </a:t>
            </a:r>
            <a:r>
              <a:rPr lang="ru-RU" sz="2400" dirty="0"/>
              <a:t>доступных для проведения с детьми в домашних условиях совместно с родителями.</a:t>
            </a:r>
          </a:p>
        </p:txBody>
      </p:sp>
      <p:pic>
        <p:nvPicPr>
          <p:cNvPr id="5" name="VID-20200430-WA0025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22964" y="4147456"/>
            <a:ext cx="3409949" cy="2527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964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1" y="163208"/>
            <a:ext cx="7886698" cy="84263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rgbClr val="7030A0"/>
                </a:solidFill>
              </a:rPr>
              <a:t>Взаимодействие с родителями</a:t>
            </a:r>
            <a:br>
              <a:rPr lang="ru-RU" sz="3600" b="1" dirty="0" smtClean="0">
                <a:solidFill>
                  <a:srgbClr val="7030A0"/>
                </a:solidFill>
              </a:rPr>
            </a:br>
            <a:r>
              <a:rPr lang="ru-RU" sz="3600" b="1" dirty="0" smtClean="0">
                <a:solidFill>
                  <a:srgbClr val="7030A0"/>
                </a:solidFill>
              </a:rPr>
              <a:t>«</a:t>
            </a:r>
            <a:r>
              <a:rPr lang="ru-RU" sz="3600" b="1" dirty="0" err="1" smtClean="0">
                <a:solidFill>
                  <a:srgbClr val="7030A0"/>
                </a:solidFill>
              </a:rPr>
              <a:t>Кинезиология</a:t>
            </a:r>
            <a:r>
              <a:rPr lang="ru-RU" sz="3600" b="1" dirty="0" smtClean="0">
                <a:solidFill>
                  <a:srgbClr val="7030A0"/>
                </a:solidFill>
              </a:rPr>
              <a:t> - зарядка для мозга!»</a:t>
            </a:r>
            <a:endParaRPr lang="ru-RU" sz="3600" b="1" dirty="0">
              <a:solidFill>
                <a:srgbClr val="7030A0"/>
              </a:solidFill>
            </a:endParaRPr>
          </a:p>
        </p:txBody>
      </p:sp>
      <p:pic>
        <p:nvPicPr>
          <p:cNvPr id="4" name="Рисунок 3" descr="C:\Users\User\Downloads\IMG-20210317-WA0063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509" y="1123406"/>
            <a:ext cx="2495257" cy="2627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User\Downloads\IMG-20210317-WA006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386"/>
            <a:ext cx="1807534" cy="2094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User\Downloads\IMG-20210317-WA006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294" y="4432562"/>
            <a:ext cx="2030818" cy="2094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User\Downloads\IMG-20210317-WA006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376" y="4092928"/>
            <a:ext cx="1956391" cy="2094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Содержимое 7" descr="C:\Users\User\Downloads\IMG-20210317-WA0064.jpg"/>
          <p:cNvPicPr>
            <a:picLocks noGrp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840" y="1149531"/>
            <a:ext cx="2677886" cy="2560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Дмитрий\Downloads\IMG-20210317-WA0058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57109" y="1097280"/>
            <a:ext cx="2705328" cy="2547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Дмитрий\Downloads\IMG-20210317-WA0066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45186" y="3762104"/>
            <a:ext cx="2101534" cy="218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1744" y="269344"/>
            <a:ext cx="7886698" cy="998742"/>
          </a:xfrm>
        </p:spPr>
        <p:txBody>
          <a:bodyPr>
            <a:normAutofit fontScale="90000"/>
          </a:bodyPr>
          <a:lstStyle/>
          <a:p>
            <a:r>
              <a:rPr lang="ru-RU" altLang="ru-RU" sz="3100" dirty="0">
                <a:solidFill>
                  <a:srgbClr val="7030A0"/>
                </a:solidFill>
              </a:rPr>
              <a:t>«</a:t>
            </a:r>
            <a:r>
              <a:rPr lang="ru-RU" altLang="ru-RU" sz="2700" b="1" dirty="0">
                <a:solidFill>
                  <a:srgbClr val="7030A0"/>
                </a:solidFill>
              </a:rPr>
              <a:t>Движение может заменить лекарство – но ни одно лекарство не заменит движения».                        </a:t>
            </a:r>
            <a:r>
              <a:rPr lang="ru-RU" altLang="ru-RU" sz="2700" dirty="0"/>
              <a:t> (</a:t>
            </a:r>
            <a:r>
              <a:rPr lang="ru-RU" altLang="ru-RU" sz="2200" i="1" dirty="0"/>
              <a:t>Ж. Тассо)</a:t>
            </a:r>
            <a:endParaRPr lang="ru-RU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r>
              <a:rPr lang="ru-RU" sz="2000" dirty="0"/>
              <a:t> При систематическом выполнении упражнений дети становятся более активными, сообразительными, энергичными, учатся контролировать свои психические процессы (негативное поведение, раздражительность, низкую произвольность, возбудимость), улучшают речевые и двигательные навыки, лучше концентрируются.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 descr="https://pandia.ru/text/78/597/images/image005_70.jpg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042" y="3752306"/>
            <a:ext cx="2800349" cy="27921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0851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7030A0"/>
                </a:solidFill>
              </a:rPr>
              <a:t>Актуальность использования </a:t>
            </a:r>
            <a:r>
              <a:rPr lang="ru-RU" sz="2400" dirty="0" err="1" smtClean="0">
                <a:solidFill>
                  <a:srgbClr val="7030A0"/>
                </a:solidFill>
              </a:rPr>
              <a:t>кинезиологических</a:t>
            </a:r>
            <a:r>
              <a:rPr lang="ru-RU" sz="2400" dirty="0" smtClean="0">
                <a:solidFill>
                  <a:srgbClr val="7030A0"/>
                </a:solidFill>
              </a:rPr>
              <a:t> упражнений в развитии детей дошкольного возраста</a:t>
            </a:r>
            <a:endParaRPr lang="ru-RU" sz="2400" dirty="0">
              <a:solidFill>
                <a:srgbClr val="7030A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dirty="0" smtClean="0"/>
              <a:t>         Современный мир меняется стремительно: ребенок должен быть готов воспринимать большой объем информации, ориентироваться в нем и постараться стать успешным. </a:t>
            </a:r>
          </a:p>
          <a:p>
            <a:pPr>
              <a:buNone/>
            </a:pPr>
            <a:r>
              <a:rPr lang="ru-RU" dirty="0" smtClean="0"/>
              <a:t>         В последнее же время отмечается увеличение количества детей с затруднениями в обучении, различными нарушениями в организме, трудностями в адаптации. </a:t>
            </a:r>
          </a:p>
          <a:p>
            <a:pPr>
              <a:buNone/>
            </a:pPr>
            <a:r>
              <a:rPr lang="ru-RU" dirty="0" smtClean="0"/>
              <a:t>         Для преодоления имеющихся  нарушений необходимо проведение комплексной </a:t>
            </a:r>
            <a:r>
              <a:rPr lang="ru-RU" dirty="0" err="1" smtClean="0"/>
              <a:t>психокоррекционной</a:t>
            </a:r>
            <a:r>
              <a:rPr lang="ru-RU" dirty="0" smtClean="0"/>
              <a:t> работы.</a:t>
            </a:r>
          </a:p>
          <a:p>
            <a:pPr>
              <a:buNone/>
            </a:pPr>
            <a:r>
              <a:rPr lang="ru-RU" dirty="0" smtClean="0"/>
              <a:t>         Формой такой работы может стать </a:t>
            </a:r>
            <a:r>
              <a:rPr lang="ru-RU" dirty="0" err="1" smtClean="0"/>
              <a:t>кинезиология</a:t>
            </a:r>
            <a:r>
              <a:rPr lang="ru-RU" dirty="0" smtClean="0"/>
              <a:t>.</a:t>
            </a:r>
          </a:p>
          <a:p>
            <a:pPr>
              <a:buNone/>
            </a:pPr>
            <a:r>
              <a:rPr lang="ru-RU" dirty="0" smtClean="0"/>
              <a:t>      Эта </a:t>
            </a:r>
            <a:r>
              <a:rPr lang="ru-RU" dirty="0" err="1" smtClean="0"/>
              <a:t>здоровьесберегающая</a:t>
            </a:r>
            <a:r>
              <a:rPr lang="ru-RU" dirty="0" smtClean="0"/>
              <a:t> технология позволяет привнести восстановление работоспособности и продуктивности в непосредственно образовательную деятельность, способствуют развитию важнейших психических функций: памяти, внимания, речи и т.д.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ifeo.ru/wp-content/uploads/kartinka-spasibo-za-vnimanie-dlya-prezentacii-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42" y="1233893"/>
            <a:ext cx="7178160" cy="43902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6000" b="1" dirty="0" smtClean="0">
                <a:solidFill>
                  <a:srgbClr val="FF0000"/>
                </a:solidFill>
              </a:rPr>
              <a:t>Всё в наших руках!</a:t>
            </a:r>
            <a:endParaRPr lang="ru-RU" sz="6000" b="1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29791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1416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s://fs-th03.getcourse.ru/fileservice/file/thumbnail/h/a99244e8f0541f77f9004dc2370cd9f1.jpg/s/f1200x/a/27502/sc/107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21263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6276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https://sun9-7.userapi.com/c858528/v858528066/167b08/BGHwCzw9Guc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152607" y="1397727"/>
            <a:ext cx="2991394" cy="2246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Picture 8" descr="https://fsd.multiurok.ru/html/2017/01/12/s_58774a0351874/img_s526590_0_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30192" y="2926078"/>
            <a:ext cx="3048846" cy="228663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5131" y="163208"/>
            <a:ext cx="8280218" cy="1299832"/>
          </a:xfrm>
        </p:spPr>
        <p:txBody>
          <a:bodyPr>
            <a:noAutofit/>
          </a:bodyPr>
          <a:lstStyle/>
          <a:p>
            <a:r>
              <a:rPr lang="ru-RU" sz="2800" dirty="0" err="1" smtClean="0"/>
              <a:t>Кинезиология</a:t>
            </a:r>
            <a:r>
              <a:rPr lang="ru-RU" sz="2800" dirty="0" smtClean="0"/>
              <a:t> как наука </a:t>
            </a:r>
            <a:r>
              <a:rPr lang="ru-RU" sz="2800" dirty="0" err="1" smtClean="0"/>
              <a:t>возниклв</a:t>
            </a:r>
            <a:r>
              <a:rPr lang="ru-RU" sz="2800" dirty="0" smtClean="0"/>
              <a:t> в 60-х г. ХХ века, как синтез древневосточных учений  (философия, медицина) и современных наук (</a:t>
            </a:r>
            <a:r>
              <a:rPr lang="ru-RU" sz="2800" dirty="0" err="1" smtClean="0"/>
              <a:t>нейрофизиология,психология</a:t>
            </a:r>
            <a:r>
              <a:rPr lang="ru-RU" sz="2800" dirty="0" smtClean="0"/>
              <a:t>, педагогика)</a:t>
            </a:r>
            <a:endParaRPr lang="ru-RU" sz="2800" dirty="0"/>
          </a:p>
        </p:txBody>
      </p:sp>
      <p:pic>
        <p:nvPicPr>
          <p:cNvPr id="4098" name="Picture 2" descr="https://cf2.ppt-online.org/files2/slide/5/5ByhOcKDgruAbiatW1R0TFGleJxom7kHnUPv3EYQL/slide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4611756"/>
            <a:ext cx="2704010" cy="2246244"/>
          </a:xfrm>
          <a:prstGeom prst="rect">
            <a:avLst/>
          </a:prstGeom>
          <a:noFill/>
        </p:spPr>
      </p:pic>
      <p:pic>
        <p:nvPicPr>
          <p:cNvPr id="4102" name="Picture 6" descr="https://ds02.infourok.ru/uploads/ex/00c7/00038336-c928673b/img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19063" y="3728560"/>
            <a:ext cx="2848882" cy="21366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s://fs-th02.getcourse.ru/fileservice/file/thumbnail/h/55c5536aac157972fc0542b3f35ad294.jpg/s/f1200x/a/27502/sc/95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7492668" cy="6761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43791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1" y="1"/>
            <a:ext cx="7886698" cy="75764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Тест И.П. Павлова</a:t>
            </a:r>
            <a:br>
              <a:rPr lang="ru-RU" b="1" dirty="0" smtClean="0">
                <a:solidFill>
                  <a:srgbClr val="7030A0"/>
                </a:solidFill>
              </a:rPr>
            </a:br>
            <a:r>
              <a:rPr lang="ru-RU" sz="2700" b="1" dirty="0" smtClean="0"/>
              <a:t>Цель:</a:t>
            </a:r>
            <a:r>
              <a:rPr lang="ru-RU" b="1" dirty="0" smtClean="0">
                <a:solidFill>
                  <a:srgbClr val="7030A0"/>
                </a:solidFill>
              </a:rPr>
              <a:t> </a:t>
            </a:r>
            <a:r>
              <a:rPr lang="ru-RU" sz="2200" dirty="0" smtClean="0"/>
              <a:t>определение функциональной асимметрии полушарий)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9006" y="940526"/>
            <a:ext cx="8712925" cy="75764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i="1" dirty="0" smtClean="0"/>
              <a:t>    </a:t>
            </a:r>
            <a:r>
              <a:rPr lang="ru-RU" sz="2000" b="1" i="1" u="sng" dirty="0" smtClean="0"/>
              <a:t>Инструкция</a:t>
            </a:r>
            <a:r>
              <a:rPr lang="ru-RU" sz="2000" u="sng" dirty="0" smtClean="0"/>
              <a:t>:</a:t>
            </a:r>
            <a:r>
              <a:rPr lang="ru-RU" sz="2000" dirty="0" smtClean="0"/>
              <a:t> </a:t>
            </a:r>
            <a:r>
              <a:rPr lang="ru-RU" sz="2000" i="1" dirty="0" smtClean="0"/>
              <a:t>рассортируйте карточки по 3 штуки на 3 группы так, чтобы в каждой было что-то общее.</a:t>
            </a:r>
            <a:endParaRPr lang="ru-RU" i="1" dirty="0"/>
          </a:p>
        </p:txBody>
      </p:sp>
      <p:pic>
        <p:nvPicPr>
          <p:cNvPr id="5" name="Picture 2" descr="https://ds02.infourok.ru/uploads/ex/0098/00089f9f-b6eb9b95/img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85109"/>
            <a:ext cx="9144000" cy="53697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45459" y="1287255"/>
            <a:ext cx="7869890" cy="152126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 descr="https://ds03.infourok.ru/uploads/ex/0664/00050f73-eda3859b/img18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45459" y="1287254"/>
            <a:ext cx="7869890" cy="192620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4818" name="Picture 2" descr="https://fsd.kopilkaurokov.ru/uploads/user_file_53cd489abca26/img_user_file_53cd489abca26_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2085</TotalTime>
  <Words>904</Words>
  <Application>Microsoft Office PowerPoint</Application>
  <PresentationFormat>Экран (4:3)</PresentationFormat>
  <Paragraphs>112</Paragraphs>
  <Slides>30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Office Theme</vt:lpstr>
      <vt:lpstr>«Кинезиология как метод коррекции недостатков речевого развития у детей дошкольного возраста с общим недоразвитием речи» </vt:lpstr>
      <vt:lpstr>Мастер-класс </vt:lpstr>
      <vt:lpstr>Актуальность использования кинезиологических упражнений в развитии детей дошкольного возраста</vt:lpstr>
      <vt:lpstr>Презентация PowerPoint</vt:lpstr>
      <vt:lpstr>Кинезиология как наука возниклв в 60-х г. ХХ века, как синтез древневосточных учений  (философия, медицина) и современных наук (нейрофизиология,психология, педагогика)</vt:lpstr>
      <vt:lpstr>Презентация PowerPoint</vt:lpstr>
      <vt:lpstr>Тест И.П. Павлова Цель: определение функциональной асимметрии полушарий)</vt:lpstr>
      <vt:lpstr>Презентация PowerPoint</vt:lpstr>
      <vt:lpstr>Презентация PowerPoint</vt:lpstr>
      <vt:lpstr>Доктор психологических наук, профессор А.Л. Сиротюк разработала развивающую кинезиологическую программу для дошкольников</vt:lpstr>
      <vt:lpstr> Использование кинезиологических упражнений позволяет: </vt:lpstr>
      <vt:lpstr> Условия успешного выполнения кинезиологических упражнений </vt:lpstr>
      <vt:lpstr>Виды кинезиологических упражнений</vt:lpstr>
      <vt:lpstr>Упражнения для релаксации способствуют расслаблению, снятию напряжения. </vt:lpstr>
      <vt:lpstr>Телесные упражнения  способствуют развитию межполушарное взаимодействие, снимаются непроизвольные, непреднамеренные движения и мышечные зажимы.  </vt:lpstr>
      <vt:lpstr> Растяжки  нормализуют гипертонус (неконтролируемое чрезмерное мышечное напряжение) и гипотонус (неконтролируемая мышечная вялость). </vt:lpstr>
      <vt:lpstr>Дыхательные упражнения  улучшают ритмику организма, развивают самоконтроль и произвольность, способствуют снятию стресса.</vt:lpstr>
      <vt:lpstr>Глазодвигательные упражнения  позволяют расширить поле зрения, улучшить восприятие. Однонаправленные и разнонаправленные движения глаз и языка развивают межполушарное взаимодействие</vt:lpstr>
      <vt:lpstr>Комплекс кинезиологических упражнений для развития мелкой моторики рук  способствуют развитию межполушарного взаимодействия. Тренировка тонких движений пальцев рук стимулирует общее развитие речи, произвольность внимания и самоконтроль, улучшают мыслительную деятельность. </vt:lpstr>
      <vt:lpstr>Чем полезны  кинезиологические упражнения?</vt:lpstr>
      <vt:lpstr>Презентация PowerPoint</vt:lpstr>
      <vt:lpstr>Колечко</vt:lpstr>
      <vt:lpstr>Кулак-ребро-ладонь</vt:lpstr>
      <vt:lpstr>Ухо – нос – хлопок .</vt:lpstr>
      <vt:lpstr>«Коза-кулак» </vt:lpstr>
      <vt:lpstr>«Зеркальное рисование»</vt:lpstr>
      <vt:lpstr>Из опыта работы Взаимодействие с родителями (он-лайн). Апрель 2020.</vt:lpstr>
      <vt:lpstr>Взаимодействие с родителями «Кинезиология - зарядка для мозга!»</vt:lpstr>
      <vt:lpstr>«Движение может заменить лекарство – но ни одно лекарство не заменит движения».                         (Ж. Тассо)</vt:lpstr>
      <vt:lpstr>Всё в наших руках!</vt:lpstr>
    </vt:vector>
  </TitlesOfParts>
  <Company>PJSC "New Engineering Technologies"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Markasian, Pavel (KIEVH)</dc:creator>
  <cp:lastModifiedBy>Win7</cp:lastModifiedBy>
  <cp:revision>222</cp:revision>
  <dcterms:created xsi:type="dcterms:W3CDTF">2016-11-18T14:12:19Z</dcterms:created>
  <dcterms:modified xsi:type="dcterms:W3CDTF">2021-04-26T13:03:41Z</dcterms:modified>
</cp:coreProperties>
</file>