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8" r:id="rId3"/>
    <p:sldId id="297" r:id="rId4"/>
    <p:sldId id="299" r:id="rId5"/>
    <p:sldId id="268" r:id="rId6"/>
    <p:sldId id="296" r:id="rId7"/>
    <p:sldId id="271" r:id="rId8"/>
    <p:sldId id="310" r:id="rId9"/>
    <p:sldId id="280" r:id="rId10"/>
    <p:sldId id="314" r:id="rId11"/>
    <p:sldId id="274" r:id="rId12"/>
    <p:sldId id="304" r:id="rId13"/>
    <p:sldId id="293" r:id="rId14"/>
    <p:sldId id="300" r:id="rId15"/>
    <p:sldId id="269" r:id="rId16"/>
    <p:sldId id="301" r:id="rId17"/>
    <p:sldId id="273" r:id="rId18"/>
    <p:sldId id="316" r:id="rId19"/>
    <p:sldId id="302" r:id="rId20"/>
    <p:sldId id="303" r:id="rId21"/>
    <p:sldId id="283" r:id="rId22"/>
    <p:sldId id="295" r:id="rId23"/>
    <p:sldId id="315" r:id="rId24"/>
    <p:sldId id="270" r:id="rId25"/>
    <p:sldId id="317" r:id="rId26"/>
    <p:sldId id="29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654" autoAdjust="0"/>
  </p:normalViewPr>
  <p:slideViewPr>
    <p:cSldViewPr snapToGrid="0">
      <p:cViewPr>
        <p:scale>
          <a:sx n="66" d="100"/>
          <a:sy n="66" d="100"/>
        </p:scale>
        <p:origin x="-86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3DB57-C156-492F-AD9B-89BC8D359645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C72A3-430A-417B-9F9E-81B4402C6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C72A3-430A-417B-9F9E-81B4402C646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C72A3-430A-417B-9F9E-81B4402C646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07C1-757D-4E4A-8965-9A4A792B49F8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70D4-4C21-4516-BA26-CB33AC6DC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392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E6C2-E6B7-4733-B98B-8C3DBA52DF19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70D4-4C21-4516-BA26-CB33AC6DC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578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9A0E-21AB-458A-927F-A6E21457B37A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70D4-4C21-4516-BA26-CB33AC6DC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082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FF10-2F4E-4B80-8BB8-962AF423FBEC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70D4-4C21-4516-BA26-CB33AC6DC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467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0D8A-6240-4A89-86AA-B80A631EC0C5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70D4-4C21-4516-BA26-CB33AC6DC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513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F104-074B-4E49-872C-F1A05ADE3EE2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70D4-4C21-4516-BA26-CB33AC6DC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46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9C3F-9145-4181-9A75-63A625A99120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70D4-4C21-4516-BA26-CB33AC6DC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127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C9EB-2EBD-4541-9B86-6F514016B185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70D4-4C21-4516-BA26-CB33AC6DC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779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E581-FFD5-4D20-87D0-CA775827F59A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70D4-4C21-4516-BA26-CB33AC6DC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020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B12F-B81C-4ACE-83CD-1B099D016EEA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70D4-4C21-4516-BA26-CB33AC6DC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633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CDAE-D056-4AAA-84C3-41251F50A9E2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70D4-4C21-4516-BA26-CB33AC6DC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74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097AD-D562-4CC7-8545-BBFE0BFFE4A7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70D4-4C21-4516-BA26-CB33AC6DC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314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59.gif"/><Relationship Id="rId3" Type="http://schemas.openxmlformats.org/officeDocument/2006/relationships/image" Target="../media/image49.gif"/><Relationship Id="rId7" Type="http://schemas.openxmlformats.org/officeDocument/2006/relationships/image" Target="../media/image53.png"/><Relationship Id="rId12" Type="http://schemas.openxmlformats.org/officeDocument/2006/relationships/image" Target="../media/image5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gif"/><Relationship Id="rId5" Type="http://schemas.openxmlformats.org/officeDocument/2006/relationships/image" Target="../media/image51.gif"/><Relationship Id="rId10" Type="http://schemas.openxmlformats.org/officeDocument/2006/relationships/image" Target="../media/image56.gif"/><Relationship Id="rId4" Type="http://schemas.openxmlformats.org/officeDocument/2006/relationships/image" Target="../media/image50.jpeg"/><Relationship Id="rId9" Type="http://schemas.openxmlformats.org/officeDocument/2006/relationships/image" Target="../media/image5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4.png"/><Relationship Id="rId7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4.png"/><Relationship Id="rId7" Type="http://schemas.openxmlformats.org/officeDocument/2006/relationships/image" Target="../media/image7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4.png"/><Relationship Id="rId7" Type="http://schemas.openxmlformats.org/officeDocument/2006/relationships/image" Target="../media/image8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4.png"/><Relationship Id="rId7" Type="http://schemas.openxmlformats.org/officeDocument/2006/relationships/image" Target="../media/image9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4.png"/><Relationship Id="rId7" Type="http://schemas.openxmlformats.org/officeDocument/2006/relationships/image" Target="../media/image9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Relationship Id="rId9" Type="http://schemas.openxmlformats.org/officeDocument/2006/relationships/image" Target="../media/image10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4.png"/><Relationship Id="rId7" Type="http://schemas.openxmlformats.org/officeDocument/2006/relationships/image" Target="../media/image10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.jpeg"/><Relationship Id="rId7" Type="http://schemas.openxmlformats.org/officeDocument/2006/relationships/image" Target="../media/image10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jpeg"/><Relationship Id="rId5" Type="http://schemas.openxmlformats.org/officeDocument/2006/relationships/image" Target="../media/image5.jpeg"/><Relationship Id="rId10" Type="http://schemas.openxmlformats.org/officeDocument/2006/relationships/image" Target="../media/image109.jpeg"/><Relationship Id="rId4" Type="http://schemas.openxmlformats.org/officeDocument/2006/relationships/image" Target="../media/image4.png"/><Relationship Id="rId9" Type="http://schemas.openxmlformats.org/officeDocument/2006/relationships/image" Target="../media/image10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1.jpeg"/><Relationship Id="rId7" Type="http://schemas.openxmlformats.org/officeDocument/2006/relationships/image" Target="../media/image112.jpeg"/><Relationship Id="rId12" Type="http://schemas.openxmlformats.org/officeDocument/2006/relationships/image" Target="../media/image1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jpeg"/><Relationship Id="rId11" Type="http://schemas.openxmlformats.org/officeDocument/2006/relationships/image" Target="../media/image116.jpeg"/><Relationship Id="rId5" Type="http://schemas.openxmlformats.org/officeDocument/2006/relationships/image" Target="../media/image110.jpeg"/><Relationship Id="rId10" Type="http://schemas.openxmlformats.org/officeDocument/2006/relationships/image" Target="../media/image115.jpeg"/><Relationship Id="rId4" Type="http://schemas.openxmlformats.org/officeDocument/2006/relationships/image" Target="../media/image4.png"/><Relationship Id="rId9" Type="http://schemas.openxmlformats.org/officeDocument/2006/relationships/image" Target="../media/image1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7" Type="http://schemas.openxmlformats.org/officeDocument/2006/relationships/image" Target="../media/image1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7" Type="http://schemas.openxmlformats.org/officeDocument/2006/relationships/image" Target="../media/image132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jpeg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3" Type="http://schemas.openxmlformats.org/officeDocument/2006/relationships/image" Target="../media/image133.jpeg"/><Relationship Id="rId7" Type="http://schemas.openxmlformats.org/officeDocument/2006/relationships/image" Target="../media/image137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jpeg"/><Relationship Id="rId5" Type="http://schemas.openxmlformats.org/officeDocument/2006/relationships/image" Target="../media/image135.jpeg"/><Relationship Id="rId4" Type="http://schemas.openxmlformats.org/officeDocument/2006/relationships/image" Target="../media/image1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4.pn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78"/>
            <a:ext cx="12192000" cy="71389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Прямоугольник 3"/>
          <p:cNvSpPr/>
          <p:nvPr/>
        </p:nvSpPr>
        <p:spPr>
          <a:xfrm>
            <a:off x="1826527" y="2139820"/>
            <a:ext cx="86413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2" y="366770"/>
            <a:ext cx="11718877" cy="12656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№18 «Солнышко»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i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7848" y="6211669"/>
            <a:ext cx="3100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 Приморско-Ахтарск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2015 г.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эмблема_МБДОУ№1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8130" y="1403329"/>
            <a:ext cx="2733684" cy="3071834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4114" y="1480457"/>
            <a:ext cx="865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ОБРАЗОВАНИЕ – СТРАТЕГИЯ БУДУЩЕГО: РАЗВИТИЕ, ДОСТУПНОСТЬ, КАЧЕСТВО!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P101007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59198" y="2797043"/>
            <a:ext cx="5293577" cy="3342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899" y="5828299"/>
            <a:ext cx="3156166" cy="1029701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70D4-4C21-4516-BA26-CB33AC6DC2A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2287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89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72397" y="418806"/>
            <a:ext cx="84372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Направления сетевого взаимодействия ДОУ</a:t>
            </a:r>
            <a:endParaRPr lang="ru-RU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9"/>
          <p:cNvGrpSpPr/>
          <p:nvPr/>
        </p:nvGrpSpPr>
        <p:grpSpPr>
          <a:xfrm>
            <a:off x="4528458" y="3135084"/>
            <a:ext cx="2104570" cy="1698172"/>
            <a:chOff x="4542971" y="2743200"/>
            <a:chExt cx="2061029" cy="1799771"/>
          </a:xfrm>
        </p:grpSpPr>
        <p:sp>
          <p:nvSpPr>
            <p:cNvPr id="25" name="10-конечная звезда 24"/>
            <p:cNvSpPr/>
            <p:nvPr/>
          </p:nvSpPr>
          <p:spPr>
            <a:xfrm>
              <a:off x="4542971" y="2743200"/>
              <a:ext cx="2061029" cy="179977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07454" y="2911088"/>
              <a:ext cx="1587086" cy="462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Arial Narrow" pitchFamily="34" charset="0"/>
                </a:rPr>
                <a:t>МБДОУ №18</a:t>
              </a:r>
              <a:endParaRPr lang="ru-RU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sp>
        <p:nvSpPr>
          <p:cNvPr id="36" name="Горизонтальный свиток 35"/>
          <p:cNvSpPr/>
          <p:nvPr/>
        </p:nvSpPr>
        <p:spPr>
          <a:xfrm>
            <a:off x="718456" y="4100285"/>
            <a:ext cx="2068287" cy="128451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1"/>
          <p:cNvGrpSpPr/>
          <p:nvPr/>
        </p:nvGrpSpPr>
        <p:grpSpPr>
          <a:xfrm>
            <a:off x="391886" y="2801257"/>
            <a:ext cx="2293257" cy="1146629"/>
            <a:chOff x="147160" y="3184565"/>
            <a:chExt cx="1424351" cy="886032"/>
          </a:xfrm>
        </p:grpSpPr>
        <p:sp>
          <p:nvSpPr>
            <p:cNvPr id="35" name="Горизонтальный свиток 34"/>
            <p:cNvSpPr/>
            <p:nvPr/>
          </p:nvSpPr>
          <p:spPr>
            <a:xfrm>
              <a:off x="147160" y="3184565"/>
              <a:ext cx="1424351" cy="886032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7419" y="3321956"/>
              <a:ext cx="891037" cy="654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Arial Narrow" pitchFamily="34" charset="0"/>
                </a:rPr>
                <a:t>ГИБДД</a:t>
              </a:r>
            </a:p>
            <a:p>
              <a:r>
                <a:rPr lang="ru-RU" dirty="0" smtClean="0">
                  <a:solidFill>
                    <a:schemeClr val="bg1"/>
                  </a:solidFill>
                  <a:latin typeface="Arial Narrow" pitchFamily="34" charset="0"/>
                </a:rPr>
                <a:t>ОВД</a:t>
              </a:r>
            </a:p>
            <a:p>
              <a:endParaRPr lang="ru-RU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74057" y="4354287"/>
            <a:ext cx="1422399" cy="653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СРЦН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«Доброта»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6" name="Группа 43"/>
          <p:cNvGrpSpPr/>
          <p:nvPr/>
        </p:nvGrpSpPr>
        <p:grpSpPr>
          <a:xfrm>
            <a:off x="8510159" y="2191658"/>
            <a:ext cx="2956125" cy="1367069"/>
            <a:chOff x="-399907" y="2917440"/>
            <a:chExt cx="1451048" cy="986972"/>
          </a:xfrm>
        </p:grpSpPr>
        <p:sp>
          <p:nvSpPr>
            <p:cNvPr id="45" name="Горизонтальный свиток 44"/>
            <p:cNvSpPr/>
            <p:nvPr/>
          </p:nvSpPr>
          <p:spPr>
            <a:xfrm>
              <a:off x="-313201" y="2917440"/>
              <a:ext cx="1364342" cy="986972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-399907" y="3168931"/>
              <a:ext cx="1148918" cy="466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Arial Narrow" pitchFamily="34" charset="0"/>
                </a:rPr>
                <a:t>    МАОУ ДОД   ДДТ «Родничок»</a:t>
              </a:r>
              <a:endParaRPr lang="ru-RU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7" name="Группа 46"/>
          <p:cNvGrpSpPr/>
          <p:nvPr/>
        </p:nvGrpSpPr>
        <p:grpSpPr>
          <a:xfrm>
            <a:off x="8862962" y="3447141"/>
            <a:ext cx="3154867" cy="1502229"/>
            <a:chOff x="261257" y="3106056"/>
            <a:chExt cx="1416554" cy="1226458"/>
          </a:xfrm>
        </p:grpSpPr>
        <p:sp>
          <p:nvSpPr>
            <p:cNvPr id="48" name="Горизонтальный свиток 47"/>
            <p:cNvSpPr/>
            <p:nvPr/>
          </p:nvSpPr>
          <p:spPr>
            <a:xfrm>
              <a:off x="261257" y="3106056"/>
              <a:ext cx="1364418" cy="1226458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79567" y="3318445"/>
              <a:ext cx="1198244" cy="75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Arial Narrow" pitchFamily="34" charset="0"/>
                </a:rPr>
                <a:t>МБОУ ДОД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Arial Narrow" pitchFamily="34" charset="0"/>
                </a:rPr>
                <a:t>Детская музыкальная школа</a:t>
              </a:r>
              <a:endParaRPr lang="ru-RU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8" name="Группа 49"/>
          <p:cNvGrpSpPr/>
          <p:nvPr/>
        </p:nvGrpSpPr>
        <p:grpSpPr>
          <a:xfrm>
            <a:off x="9136744" y="4840514"/>
            <a:ext cx="1836056" cy="986972"/>
            <a:chOff x="261258" y="3106057"/>
            <a:chExt cx="1364342" cy="986972"/>
          </a:xfrm>
        </p:grpSpPr>
        <p:sp>
          <p:nvSpPr>
            <p:cNvPr id="51" name="Горизонтальный свиток 50"/>
            <p:cNvSpPr/>
            <p:nvPr/>
          </p:nvSpPr>
          <p:spPr>
            <a:xfrm>
              <a:off x="261258" y="3106057"/>
              <a:ext cx="1364342" cy="986972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2503" y="3280230"/>
              <a:ext cx="10305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Arial Narrow" pitchFamily="34" charset="0"/>
                </a:rPr>
                <a:t>МБОУ СОШ №13</a:t>
              </a:r>
              <a:endParaRPr lang="ru-RU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54" name="Стрелка вверх 53"/>
          <p:cNvSpPr/>
          <p:nvPr/>
        </p:nvSpPr>
        <p:spPr>
          <a:xfrm>
            <a:off x="4876800" y="2002971"/>
            <a:ext cx="1538515" cy="1161143"/>
          </a:xfrm>
          <a:prstGeom prst="upArrow">
            <a:avLst>
              <a:gd name="adj1" fmla="val 50000"/>
              <a:gd name="adj2" fmla="val 4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Горизонтальный свиток 56"/>
          <p:cNvSpPr/>
          <p:nvPr/>
        </p:nvSpPr>
        <p:spPr>
          <a:xfrm>
            <a:off x="2786744" y="5602515"/>
            <a:ext cx="2452914" cy="125548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5326742" y="2670629"/>
            <a:ext cx="69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 Narrow" pitchFamily="34" charset="0"/>
              </a:rPr>
              <a:t>ЗОЖ</a:t>
            </a:r>
            <a:endParaRPr lang="ru-RU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grpSp>
        <p:nvGrpSpPr>
          <p:cNvPr id="9" name="Группа 62"/>
          <p:cNvGrpSpPr/>
          <p:nvPr/>
        </p:nvGrpSpPr>
        <p:grpSpPr>
          <a:xfrm>
            <a:off x="2757715" y="1153885"/>
            <a:ext cx="2699656" cy="1270118"/>
            <a:chOff x="4630057" y="1211943"/>
            <a:chExt cx="2017486" cy="1037772"/>
          </a:xfrm>
        </p:grpSpPr>
        <p:sp>
          <p:nvSpPr>
            <p:cNvPr id="58" name="Горизонтальный свиток 57"/>
            <p:cNvSpPr/>
            <p:nvPr/>
          </p:nvSpPr>
          <p:spPr>
            <a:xfrm>
              <a:off x="4630057" y="1211943"/>
              <a:ext cx="2017486" cy="1037772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226625" y="1361866"/>
              <a:ext cx="1298530" cy="754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Arial Narrow" pitchFamily="34" charset="0"/>
                </a:rPr>
                <a:t>МБОУ ДОД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Arial Narrow" pitchFamily="34" charset="0"/>
                </a:rPr>
                <a:t> Станция юных техников</a:t>
              </a:r>
              <a:endParaRPr lang="ru-RU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4189250" y="4722947"/>
            <a:ext cx="2658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chemeClr val="accent4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6" name="Горизонтальный свиток 65"/>
          <p:cNvSpPr/>
          <p:nvPr/>
        </p:nvSpPr>
        <p:spPr>
          <a:xfrm>
            <a:off x="5943599" y="5573487"/>
            <a:ext cx="2242458" cy="12845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itchFamily="34" charset="0"/>
              </a:rPr>
              <a:t>Гарнизон в/ч</a:t>
            </a:r>
          </a:p>
          <a:p>
            <a:pPr algn="ctr"/>
            <a:r>
              <a:rPr lang="ru-RU" dirty="0" smtClean="0">
                <a:latin typeface="Arial Narrow" pitchFamily="34" charset="0"/>
              </a:rPr>
              <a:t> 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628575" y="5906869"/>
            <a:ext cx="1654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Краеведческий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музей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0" name="Группа 68"/>
          <p:cNvGrpSpPr/>
          <p:nvPr/>
        </p:nvGrpSpPr>
        <p:grpSpPr>
          <a:xfrm>
            <a:off x="5798457" y="1088571"/>
            <a:ext cx="2256971" cy="1291771"/>
            <a:chOff x="4630057" y="1211943"/>
            <a:chExt cx="2017486" cy="1037772"/>
          </a:xfrm>
        </p:grpSpPr>
        <p:sp>
          <p:nvSpPr>
            <p:cNvPr id="70" name="Горизонтальный свиток 69"/>
            <p:cNvSpPr/>
            <p:nvPr/>
          </p:nvSpPr>
          <p:spPr>
            <a:xfrm>
              <a:off x="4630057" y="1211943"/>
              <a:ext cx="2017486" cy="1037772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776740" y="1547810"/>
              <a:ext cx="17997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Arial Narrow" pitchFamily="34" charset="0"/>
                </a:rPr>
                <a:t>МБОУ ДОД ДЮСШ</a:t>
              </a:r>
              <a:endParaRPr lang="ru-RU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676570" y="2997201"/>
            <a:ext cx="2220685" cy="1676402"/>
            <a:chOff x="6792684" y="1981201"/>
            <a:chExt cx="2220685" cy="1676402"/>
          </a:xfrm>
        </p:grpSpPr>
        <p:sp>
          <p:nvSpPr>
            <p:cNvPr id="40" name="Стрелка вверх 39"/>
            <p:cNvSpPr/>
            <p:nvPr/>
          </p:nvSpPr>
          <p:spPr>
            <a:xfrm rot="5400000">
              <a:off x="7064826" y="1709059"/>
              <a:ext cx="1676402" cy="2220685"/>
            </a:xfrm>
            <a:prstGeom prst="upArrow">
              <a:avLst>
                <a:gd name="adj1" fmla="val 50000"/>
                <a:gd name="adj2" fmla="val 48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23313" y="2394856"/>
              <a:ext cx="16981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FF00"/>
                  </a:solidFill>
                  <a:latin typeface="Arial Narrow" pitchFamily="34" charset="0"/>
                </a:rPr>
                <a:t>Развитие </a:t>
              </a:r>
            </a:p>
            <a:p>
              <a:r>
                <a:rPr lang="ru-RU" b="1" dirty="0" smtClean="0">
                  <a:solidFill>
                    <a:srgbClr val="FFFF00"/>
                  </a:solidFill>
                  <a:latin typeface="Arial Narrow" pitchFamily="34" charset="0"/>
                </a:rPr>
                <a:t>творческих способностей</a:t>
              </a:r>
              <a:endParaRPr lang="ru-RU" b="1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735943" y="3113313"/>
            <a:ext cx="1807028" cy="1538515"/>
            <a:chOff x="2735943" y="3113313"/>
            <a:chExt cx="1807028" cy="1538515"/>
          </a:xfrm>
        </p:grpSpPr>
        <p:sp>
          <p:nvSpPr>
            <p:cNvPr id="44" name="Стрелка вверх 43"/>
            <p:cNvSpPr/>
            <p:nvPr/>
          </p:nvSpPr>
          <p:spPr>
            <a:xfrm rot="16200000">
              <a:off x="2862942" y="2986314"/>
              <a:ext cx="1538515" cy="1792514"/>
            </a:xfrm>
            <a:prstGeom prst="upArrow">
              <a:avLst>
                <a:gd name="adj1" fmla="val 50000"/>
                <a:gd name="adj2" fmla="val 48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04457" y="3686628"/>
              <a:ext cx="1538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FF00"/>
                  </a:solidFill>
                  <a:latin typeface="Arial Narrow" pitchFamily="34" charset="0"/>
                </a:rPr>
                <a:t>Безопасность</a:t>
              </a:r>
              <a:endParaRPr lang="ru-RU" b="1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838" y="5306623"/>
            <a:ext cx="1516448" cy="137028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60" y="5310027"/>
            <a:ext cx="1900326" cy="937494"/>
          </a:xfrm>
          <a:prstGeom prst="rect">
            <a:avLst/>
          </a:prstGeom>
        </p:spPr>
      </p:pic>
      <p:pic>
        <p:nvPicPr>
          <p:cNvPr id="62" name="Рисунок 61" descr="698287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05831" y="3425372"/>
            <a:ext cx="1282442" cy="1196945"/>
          </a:xfrm>
          <a:prstGeom prst="rect">
            <a:avLst/>
          </a:prstGeom>
        </p:spPr>
      </p:pic>
      <p:sp>
        <p:nvSpPr>
          <p:cNvPr id="69" name="Стрелка вверх 68"/>
          <p:cNvSpPr/>
          <p:nvPr/>
        </p:nvSpPr>
        <p:spPr>
          <a:xfrm rot="10800000">
            <a:off x="4020456" y="4717142"/>
            <a:ext cx="2917372" cy="1226451"/>
          </a:xfrm>
          <a:prstGeom prst="upArrow">
            <a:avLst>
              <a:gd name="adj1" fmla="val 50000"/>
              <a:gd name="adj2" fmla="val 4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4688116" y="4775200"/>
            <a:ext cx="1640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Патриоти-ческое</a:t>
            </a:r>
            <a:r>
              <a:rPr lang="ru-RU" b="1" dirty="0" smtClean="0">
                <a:solidFill>
                  <a:srgbClr val="FFFF00"/>
                </a:solidFill>
              </a:rPr>
              <a:t> воспитание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3" name="Picture 13" descr="Безымянный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D8E9EC"/>
              </a:clrFrom>
              <a:clrTo>
                <a:srgbClr val="D8E9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257" y="482550"/>
            <a:ext cx="1843313" cy="196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11" descr="C:\Users\User\Desktop\ЦОР 2010Г\мен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683657" y="2757714"/>
            <a:ext cx="782872" cy="10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5" descr="C:\Program Files\Microsoft Office\MEDIA\CAGCAT10\j0233070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58750" y="6228060"/>
            <a:ext cx="890279" cy="44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 descr="F:\427450658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01257" y="866321"/>
            <a:ext cx="957943" cy="1405755"/>
          </a:xfrm>
          <a:prstGeom prst="rect">
            <a:avLst/>
          </a:prstGeom>
          <a:noFill/>
        </p:spPr>
      </p:pic>
      <p:pic>
        <p:nvPicPr>
          <p:cNvPr id="48132" name="Picture 4" descr="F:\111717799_pic__4_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412186" y="2334986"/>
            <a:ext cx="952500" cy="1143000"/>
          </a:xfrm>
          <a:prstGeom prst="rect">
            <a:avLst/>
          </a:prstGeom>
          <a:noFill/>
        </p:spPr>
      </p:pic>
      <p:pic>
        <p:nvPicPr>
          <p:cNvPr id="48133" name="Picture 5" descr="F:\egypt_female_ruler_prv.gif"/>
          <p:cNvPicPr>
            <a:picLocks noChangeAspect="1" noChangeArrowheads="1" noCrop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002418" y="5865813"/>
            <a:ext cx="712286" cy="738187"/>
          </a:xfrm>
          <a:prstGeom prst="rect">
            <a:avLst/>
          </a:prstGeom>
          <a:noFill/>
        </p:spPr>
      </p:pic>
      <p:pic>
        <p:nvPicPr>
          <p:cNvPr id="48135" name="Picture 7" descr="F:\500_0_1956803_34871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085035" y="3734497"/>
            <a:ext cx="813707" cy="859274"/>
          </a:xfrm>
          <a:prstGeom prst="rect">
            <a:avLst/>
          </a:prstGeom>
          <a:noFill/>
        </p:spPr>
      </p:pic>
      <p:pic>
        <p:nvPicPr>
          <p:cNvPr id="48136" name="Picture 8" descr="F:\woman_ball_knees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27999" y="1132114"/>
            <a:ext cx="856344" cy="1215728"/>
          </a:xfrm>
          <a:prstGeom prst="rect">
            <a:avLst/>
          </a:prstGeom>
          <a:noFill/>
        </p:spPr>
      </p:pic>
      <p:sp>
        <p:nvSpPr>
          <p:cNvPr id="55" name="Номер слайда 5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25270D4-4C21-4516-BA26-CB33AC6DC2AE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3840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89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AutoShape 4" descr="Презентации сообщество - Коллекция рефератов по биологии, георгафии и ОБЖ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7975" y="238051"/>
            <a:ext cx="118840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Взаимодействие в социуме</a:t>
            </a:r>
            <a:endParaRPr lang="ru-RU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Рисунок 9" descr="SDC1557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7714" y="972457"/>
            <a:ext cx="3311558" cy="259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SDC1559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570" y="955228"/>
            <a:ext cx="2656115" cy="2528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DSC0052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52685" y="4477655"/>
            <a:ext cx="3541487" cy="2656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DSC07126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217715" y="4688114"/>
            <a:ext cx="3910065" cy="2402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IMG_188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055429" y="885373"/>
            <a:ext cx="3512456" cy="2634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70D4-4C21-4516-BA26-CB33AC6DC2AE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6" name="Рисунок 15" descr="Пожарная безопасность (2)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8258628" y="4680857"/>
            <a:ext cx="3570515" cy="2452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175656" y="3483207"/>
            <a:ext cx="5834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«Музыкальная гостиная» с воспитанниками МБОУ ДОД</a:t>
            </a:r>
          </a:p>
          <a:p>
            <a:pPr algn="ctr"/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Детская музыкальная школа</a:t>
            </a:r>
            <a:endParaRPr lang="ru-RU" b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99313" y="4231306"/>
            <a:ext cx="2670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«Уроки мужества» в гарнизоне в/ч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95942" y="4136963"/>
            <a:ext cx="3664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«Веселые старты» с обучающимися МБОУ ДОД ДЮСШ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97487" y="3440278"/>
            <a:ext cx="5094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Туристический поход и с инструктором  </a:t>
            </a:r>
          </a:p>
          <a:p>
            <a:pPr algn="ctr"/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«Изучаем правила безопасного поведения в лесу»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721600" y="4180114"/>
            <a:ext cx="4470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«Уроки безопасности»  с инспектором </a:t>
            </a:r>
            <a:r>
              <a:rPr lang="ru-RU" sz="1600" b="1" dirty="0" smtClean="0">
                <a:solidFill>
                  <a:srgbClr val="0033CC"/>
                </a:solidFill>
                <a:latin typeface="Arial Narrow" pitchFamily="34" charset="0"/>
              </a:rPr>
              <a:t>ГОСПОЖНАДЗОРА  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1698515" y="6473371"/>
            <a:ext cx="49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85447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28"/>
            <a:ext cx="12192000" cy="71389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Прямоугольник 3"/>
          <p:cNvSpPr/>
          <p:nvPr/>
        </p:nvSpPr>
        <p:spPr>
          <a:xfrm>
            <a:off x="2946399" y="432960"/>
            <a:ext cx="50047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eorgia" pitchFamily="18" charset="0"/>
              </a:rPr>
              <a:t>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</a:t>
            </a:r>
            <a:endParaRPr lang="ru-RU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3" y="6641099"/>
            <a:ext cx="1090671" cy="355832"/>
          </a:xfrm>
          <a:prstGeom prst="rect">
            <a:avLst/>
          </a:prstGeom>
        </p:spPr>
      </p:pic>
      <p:pic>
        <p:nvPicPr>
          <p:cNvPr id="7" name="Рисунок 6" descr="DSC0052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508019" y="1284513"/>
            <a:ext cx="3417792" cy="2699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!!ЁЁ!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8418286" y="4225244"/>
            <a:ext cx="3483428" cy="2632756"/>
          </a:xfrm>
          <a:prstGeom prst="rect">
            <a:avLst/>
          </a:prstGeom>
        </p:spPr>
      </p:pic>
      <p:pic>
        <p:nvPicPr>
          <p:cNvPr id="9" name="Содержимое 3" descr="IMG_1711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46742" y="4112078"/>
            <a:ext cx="3429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P1040970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4383314" y="1407883"/>
            <a:ext cx="3547314" cy="4919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IMG_0034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261258" y="1175657"/>
            <a:ext cx="3047999" cy="2765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25270D4-4C21-4516-BA26-CB33AC6DC2AE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47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89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2854" y="418806"/>
            <a:ext cx="96262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Взаимодействие с родительской общественностью</a:t>
            </a:r>
            <a:endParaRPr lang="ru-RU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3" y="6641099"/>
            <a:ext cx="1090671" cy="355832"/>
          </a:xfrm>
          <a:prstGeom prst="rect">
            <a:avLst/>
          </a:prstGeom>
        </p:spPr>
      </p:pic>
      <p:pic>
        <p:nvPicPr>
          <p:cNvPr id="25" name="Рисунок 24" descr="IMG_004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200" y="957944"/>
            <a:ext cx="3406019" cy="2554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Содержимое 5" descr="IMG_105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114119" y="985612"/>
            <a:ext cx="3612343" cy="2613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 descr="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287657" y="983344"/>
            <a:ext cx="3526971" cy="2645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435429" y="3425372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Тематические утренники</a:t>
            </a:r>
            <a:endParaRPr lang="ru-RU" b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0228" y="3519716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Спортивные состязания</a:t>
            </a:r>
            <a:endParaRPr lang="ru-RU" b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28742" y="3563257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Творческие мастерские</a:t>
            </a:r>
            <a:endParaRPr lang="ru-RU" b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pic>
        <p:nvPicPr>
          <p:cNvPr id="35" name="Рисунок 34" descr="05052015_04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77372" y="3900714"/>
            <a:ext cx="2946399" cy="2501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Рисунок 35" descr="f8d11c0e708d860d38283bf0d29f96e7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4165600" y="3928288"/>
            <a:ext cx="3454995" cy="2457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573315" y="6291943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Участие в Акциях</a:t>
            </a:r>
            <a:endParaRPr lang="ru-RU" b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64000" y="6306458"/>
            <a:ext cx="346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Собрания, Дни открытых дверей </a:t>
            </a:r>
            <a:endParaRPr lang="ru-RU" b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pic>
        <p:nvPicPr>
          <p:cNvPr id="42" name="Рисунок 41" descr="IMG_1959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283123" y="3891847"/>
            <a:ext cx="3270249" cy="245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8425544" y="6291943"/>
            <a:ext cx="327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Инновационная деятельность</a:t>
            </a:r>
            <a:endParaRPr lang="ru-RU" b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9191171" y="6492875"/>
            <a:ext cx="2743200" cy="365125"/>
          </a:xfrm>
        </p:spPr>
        <p:txBody>
          <a:bodyPr/>
          <a:lstStyle/>
          <a:p>
            <a:fld id="{E25270D4-4C21-4516-BA26-CB33AC6DC2AE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3840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89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Прямоугольник 3"/>
          <p:cNvSpPr/>
          <p:nvPr/>
        </p:nvSpPr>
        <p:spPr>
          <a:xfrm>
            <a:off x="1683657" y="258786"/>
            <a:ext cx="77506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Акция «Победа деда – моя победа!»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3" y="6641099"/>
            <a:ext cx="1090671" cy="355832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448800" y="3888922"/>
            <a:ext cx="2743200" cy="365125"/>
          </a:xfrm>
        </p:spPr>
        <p:txBody>
          <a:bodyPr/>
          <a:lstStyle/>
          <a:p>
            <a:fld id="{E25270D4-4C21-4516-BA26-CB33AC6DC2AE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15" name="Рисунок 14" descr="SDC1647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3847" y="769256"/>
            <a:ext cx="4155764" cy="294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IMG_1686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9260114" y="508000"/>
            <a:ext cx="2611250" cy="3106057"/>
          </a:xfrm>
          <a:prstGeom prst="rect">
            <a:avLst/>
          </a:prstGeom>
        </p:spPr>
      </p:pic>
      <p:pic>
        <p:nvPicPr>
          <p:cNvPr id="23" name="Рисунок 22" descr="IMG_172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239657" y="914399"/>
            <a:ext cx="3686628" cy="2764971"/>
          </a:xfrm>
          <a:prstGeom prst="rect">
            <a:avLst/>
          </a:prstGeom>
        </p:spPr>
      </p:pic>
      <p:pic>
        <p:nvPicPr>
          <p:cNvPr id="25" name="Рисунок 24" descr="IMG_0025.JPG"/>
          <p:cNvPicPr>
            <a:picLocks noChangeAspect="1"/>
          </p:cNvPicPr>
          <p:nvPr/>
        </p:nvPicPr>
        <p:blipFill>
          <a:blip r:embed="rId7" cstate="screen"/>
          <a:srcRect l="-324"/>
          <a:stretch>
            <a:fillRect/>
          </a:stretch>
        </p:blipFill>
        <p:spPr>
          <a:xfrm>
            <a:off x="8064572" y="4354286"/>
            <a:ext cx="3938742" cy="2721429"/>
          </a:xfrm>
          <a:prstGeom prst="rect">
            <a:avLst/>
          </a:prstGeom>
        </p:spPr>
      </p:pic>
      <p:pic>
        <p:nvPicPr>
          <p:cNvPr id="26" name="Рисунок 25" descr="IMG_0035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17714" y="4321629"/>
            <a:ext cx="3672114" cy="2754085"/>
          </a:xfrm>
          <a:prstGeom prst="rect">
            <a:avLst/>
          </a:prstGeom>
        </p:spPr>
      </p:pic>
      <p:pic>
        <p:nvPicPr>
          <p:cNvPr id="30" name="Рисунок 29" descr="IMG_0019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165599" y="4343398"/>
            <a:ext cx="3672116" cy="2754087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531706" y="3665248"/>
            <a:ext cx="2250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>
                <a:solidFill>
                  <a:srgbClr val="0033CC"/>
                </a:solidFill>
                <a:latin typeface="Arial Narrow" pitchFamily="34" charset="0"/>
                <a:cs typeface="Times New Roman" pitchFamily="18" charset="0"/>
              </a:rPr>
              <a:t> «</a:t>
            </a:r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  <a:cs typeface="Times New Roman" pitchFamily="18" charset="0"/>
              </a:rPr>
              <a:t>Бессмертный полк»</a:t>
            </a:r>
            <a:endParaRPr lang="ru-RU" b="1" dirty="0">
              <a:solidFill>
                <a:srgbClr val="0033CC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489370" y="3607191"/>
            <a:ext cx="3352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  презентация Книги Памяти</a:t>
            </a:r>
            <a:endParaRPr lang="ru-RU" b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86220" y="3941020"/>
            <a:ext cx="6131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  <a:cs typeface="Times New Roman" pitchFamily="18" charset="0"/>
              </a:rPr>
              <a:t>Музыкально-литературная композиция «Ради жизни на земле»</a:t>
            </a:r>
            <a:endParaRPr lang="ru-RU" b="1" dirty="0">
              <a:solidFill>
                <a:srgbClr val="0033CC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47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89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Прямоугольник 2"/>
          <p:cNvSpPr/>
          <p:nvPr/>
        </p:nvSpPr>
        <p:spPr>
          <a:xfrm>
            <a:off x="100548" y="375387"/>
            <a:ext cx="11652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Участие родителей в работе клуба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«Здоровая семья»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4" descr="IMG_172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79231" y="1031650"/>
            <a:ext cx="3229711" cy="2422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6" descr="IMG_2059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9292" y="4002540"/>
            <a:ext cx="3371851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P1170800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8011887" y="1030514"/>
            <a:ext cx="3289393" cy="2481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DSC0269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267200" y="4042228"/>
            <a:ext cx="3309257" cy="2481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546a5f1e87cb860078357aba7f1f001d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135256" y="4107543"/>
            <a:ext cx="3331029" cy="2498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88686" y="3570514"/>
            <a:ext cx="1169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Занятия физической культурой, совместные выступления, поездки, турпоходы, соревнования, совместные игры</a:t>
            </a:r>
            <a:endParaRPr lang="ru-RU" b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25270D4-4C21-4516-BA26-CB33AC6DC2AE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15" name="Picture 11" descr="DSC0526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395" y="1094016"/>
            <a:ext cx="3561214" cy="2447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43172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28"/>
            <a:ext cx="12192000" cy="71389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Прямоугольник 3"/>
          <p:cNvSpPr/>
          <p:nvPr/>
        </p:nvSpPr>
        <p:spPr>
          <a:xfrm>
            <a:off x="1509045" y="432959"/>
            <a:ext cx="9571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Georgia" pitchFamily="18" charset="0"/>
              </a:rPr>
              <a:t>Сохранение и укрепление здоровья детей</a:t>
            </a:r>
            <a:endParaRPr lang="ru-RU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3" y="6641099"/>
            <a:ext cx="1090671" cy="355832"/>
          </a:xfrm>
          <a:prstGeom prst="rect">
            <a:avLst/>
          </a:prstGeom>
        </p:spPr>
      </p:pic>
      <p:pic>
        <p:nvPicPr>
          <p:cNvPr id="19" name="Picture 4" descr="D:\наташа\ФОТО\фото Азовочка 14\IMG_505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2206" y="1251177"/>
            <a:ext cx="3786188" cy="264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4" descr="DSC09147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954963" y="1248229"/>
            <a:ext cx="3758066" cy="2757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4" descr="DSC07060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348618" y="1212852"/>
            <a:ext cx="3300412" cy="274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DSC00045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174172" y="3989384"/>
            <a:ext cx="3730171" cy="2665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 descr="IMG_9370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4165600" y="4111172"/>
            <a:ext cx="3439885" cy="2471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 descr="DSC00066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8084458" y="4082123"/>
            <a:ext cx="3396343" cy="2601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25270D4-4C21-4516-BA26-CB33AC6DC2AE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47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89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Прямоугольник 3"/>
          <p:cNvSpPr/>
          <p:nvPr/>
        </p:nvSpPr>
        <p:spPr>
          <a:xfrm>
            <a:off x="319315" y="389416"/>
            <a:ext cx="114347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Участие воспитанников, родителей и педагогов в конкурсах и акциях</a:t>
            </a:r>
            <a:endParaRPr lang="ru-RU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3" y="6641099"/>
            <a:ext cx="1090671" cy="355832"/>
          </a:xfrm>
          <a:prstGeom prst="rect">
            <a:avLst/>
          </a:prstGeom>
        </p:spPr>
      </p:pic>
      <p:pic>
        <p:nvPicPr>
          <p:cNvPr id="24" name="Рисунок 23" descr="P104085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1259" y="4568372"/>
            <a:ext cx="3514174" cy="2492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DSC0010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388153" y="972457"/>
            <a:ext cx="3618895" cy="2714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8" descr="IMG_1660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332332" y="4673600"/>
            <a:ext cx="3496811" cy="238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b0dd09a3e55b048fd7a8916119e0cad3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18327" y="1016000"/>
            <a:ext cx="3397901" cy="269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P1010037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199504" y="4644574"/>
            <a:ext cx="3746019" cy="238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03200" y="3526970"/>
            <a:ext cx="359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  <a:cs typeface="Times New Roman" pitchFamily="18" charset="0"/>
              </a:rPr>
              <a:t>Победители конкурса проектов «Мы помним подвиг твой, солдат!»</a:t>
            </a:r>
            <a:endParaRPr lang="ru-RU" b="1" dirty="0">
              <a:solidFill>
                <a:srgbClr val="0033CC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4059" y="3650343"/>
            <a:ext cx="272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  <a:cs typeface="Times New Roman" pitchFamily="18" charset="0"/>
              </a:rPr>
              <a:t>Акция «Россия – вперед!»</a:t>
            </a:r>
            <a:endParaRPr lang="ru-RU" b="1" dirty="0">
              <a:solidFill>
                <a:srgbClr val="0033CC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98114" y="3693885"/>
            <a:ext cx="3497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  <a:cs typeface="Times New Roman" pitchFamily="18" charset="0"/>
              </a:rPr>
              <a:t>Конкурс рисунков «Моя семья»</a:t>
            </a:r>
            <a:endParaRPr lang="ru-RU" b="1" dirty="0">
              <a:solidFill>
                <a:srgbClr val="0033CC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0286" y="4223658"/>
            <a:ext cx="3497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  <a:cs typeface="Times New Roman" pitchFamily="18" charset="0"/>
              </a:rPr>
              <a:t>Акция «Куклы народов мира»</a:t>
            </a:r>
            <a:endParaRPr lang="ru-RU" b="1" dirty="0">
              <a:solidFill>
                <a:srgbClr val="0033CC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65600" y="4136571"/>
            <a:ext cx="399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  <a:cs typeface="Times New Roman" pitchFamily="18" charset="0"/>
              </a:rPr>
              <a:t>Проект «Кормушки для зимующих птиц»</a:t>
            </a:r>
            <a:endParaRPr lang="ru-RU" b="1" dirty="0">
              <a:solidFill>
                <a:srgbClr val="0033CC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36000" y="4180115"/>
            <a:ext cx="3120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  <a:cs typeface="Times New Roman" pitchFamily="18" charset="0"/>
              </a:rPr>
              <a:t>Проект «Письмо с фронта»</a:t>
            </a:r>
            <a:endParaRPr lang="ru-RU" b="1" dirty="0">
              <a:solidFill>
                <a:srgbClr val="0033CC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9448800" y="5913664"/>
            <a:ext cx="2743200" cy="365125"/>
          </a:xfrm>
        </p:spPr>
        <p:txBody>
          <a:bodyPr/>
          <a:lstStyle/>
          <a:p>
            <a:fld id="{E25270D4-4C21-4516-BA26-CB33AC6DC2AE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25" name="Рисунок 24" descr="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90287" y="896257"/>
            <a:ext cx="3634338" cy="2746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847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89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Прямоугольник 3"/>
          <p:cNvSpPr/>
          <p:nvPr/>
        </p:nvSpPr>
        <p:spPr>
          <a:xfrm>
            <a:off x="2234759" y="403930"/>
            <a:ext cx="75967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ДЕЯТЕЛЬНОСТИ ДОУ</a:t>
            </a:r>
            <a:endParaRPr lang="ru-RU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3" y="6641099"/>
            <a:ext cx="1090671" cy="3558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943" y="5675784"/>
            <a:ext cx="2009252" cy="991231"/>
          </a:xfrm>
          <a:prstGeom prst="rect">
            <a:avLst/>
          </a:prstGeom>
        </p:spPr>
      </p:pic>
      <p:pic>
        <p:nvPicPr>
          <p:cNvPr id="18" name="Рисунок 17" descr="8b9fdc704ecda63be212f6950d9484d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1016001"/>
            <a:ext cx="3657599" cy="2855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bl_pismo_b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209922" y="1291770"/>
            <a:ext cx="2855630" cy="393337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72000" y="1277257"/>
            <a:ext cx="312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ФЕДЕРАЛЬНЫЙ УРОВЕНЬ</a:t>
            </a:r>
          </a:p>
          <a:p>
            <a:pPr algn="ctr"/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конкурсы, фестивали, акции</a:t>
            </a:r>
            <a:endParaRPr lang="ru-RU" b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pic>
        <p:nvPicPr>
          <p:cNvPr id="2052" name="Picture 4" descr="сканирование000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44343" y="1901370"/>
            <a:ext cx="2602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сканирование003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643086" y="2510972"/>
            <a:ext cx="2737085" cy="383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0" y="4005943"/>
            <a:ext cx="37301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33CC"/>
                </a:solidFill>
                <a:latin typeface="Arial Narrow" pitchFamily="34" charset="0"/>
              </a:rPr>
              <a:t>Во Всероссийском конкурсе</a:t>
            </a:r>
          </a:p>
          <a:p>
            <a:pPr algn="ctr"/>
            <a:r>
              <a:rPr lang="ru-RU" sz="2000" dirty="0" smtClean="0">
                <a:solidFill>
                  <a:srgbClr val="0033CC"/>
                </a:solidFill>
                <a:latin typeface="Arial Narrow" pitchFamily="34" charset="0"/>
              </a:rPr>
              <a:t> «Мечтай! Исследуй! Размышляй!»</a:t>
            </a:r>
          </a:p>
          <a:p>
            <a:r>
              <a:rPr lang="ru-RU" sz="2000" dirty="0" smtClean="0">
                <a:solidFill>
                  <a:srgbClr val="0033CC"/>
                </a:solidFill>
                <a:latin typeface="Arial Narrow" pitchFamily="34" charset="0"/>
              </a:rPr>
              <a:t>В первом туре приняли участие –   </a:t>
            </a:r>
          </a:p>
          <a:p>
            <a:r>
              <a:rPr lang="ru-RU" sz="2000" dirty="0" smtClean="0">
                <a:solidFill>
                  <a:srgbClr val="0033CC"/>
                </a:solidFill>
                <a:latin typeface="Arial Narrow" pitchFamily="34" charset="0"/>
              </a:rPr>
              <a:t>      170 воспитанников.</a:t>
            </a:r>
          </a:p>
          <a:p>
            <a:r>
              <a:rPr lang="ru-RU" sz="2000" dirty="0" smtClean="0">
                <a:solidFill>
                  <a:srgbClr val="0033CC"/>
                </a:solidFill>
                <a:latin typeface="Arial Narrow" pitchFamily="34" charset="0"/>
              </a:rPr>
              <a:t>     во втором туре – 156 </a:t>
            </a:r>
          </a:p>
          <a:p>
            <a:r>
              <a:rPr lang="ru-RU" sz="2000" dirty="0" smtClean="0">
                <a:solidFill>
                  <a:srgbClr val="0033CC"/>
                </a:solidFill>
                <a:latin typeface="Arial Narrow" pitchFamily="34" charset="0"/>
              </a:rPr>
              <a:t>     в третьем  туре– 134</a:t>
            </a:r>
          </a:p>
          <a:p>
            <a:r>
              <a:rPr lang="ru-RU" sz="2000" dirty="0" smtClean="0">
                <a:solidFill>
                  <a:srgbClr val="0033CC"/>
                </a:solidFill>
                <a:latin typeface="Arial Narrow" pitchFamily="34" charset="0"/>
              </a:rPr>
              <a:t>Акулова Елизавета (6 –лет) – </a:t>
            </a:r>
            <a:r>
              <a:rPr lang="en-US" sz="2000" dirty="0" smtClean="0">
                <a:solidFill>
                  <a:srgbClr val="0033CC"/>
                </a:solidFill>
                <a:latin typeface="Arial Narrow" pitchFamily="34" charset="0"/>
              </a:rPr>
              <a:t>I </a:t>
            </a:r>
            <a:r>
              <a:rPr lang="ru-RU" sz="2000" dirty="0" smtClean="0">
                <a:solidFill>
                  <a:srgbClr val="0033CC"/>
                </a:solidFill>
                <a:latin typeface="Arial Narrow" pitchFamily="34" charset="0"/>
              </a:rPr>
              <a:t>место</a:t>
            </a:r>
            <a:endParaRPr lang="ru-RU" sz="2000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70D4-4C21-4516-BA26-CB33AC6DC2A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47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89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Прямоугольник 3"/>
          <p:cNvSpPr/>
          <p:nvPr/>
        </p:nvSpPr>
        <p:spPr>
          <a:xfrm>
            <a:off x="1349388" y="360387"/>
            <a:ext cx="984275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Georgia" pitchFamily="18" charset="0"/>
              </a:rPr>
              <a:t>Система поддержки талантливых детей</a:t>
            </a:r>
            <a:r>
              <a:rPr lang="ru-RU" sz="3200" b="1" i="1" dirty="0" smtClean="0">
                <a:solidFill>
                  <a:srgbClr val="990000"/>
                </a:solidFill>
                <a:latin typeface="Georgia" pitchFamily="18" charset="0"/>
              </a:rPr>
              <a:t/>
            </a:r>
            <a:br>
              <a:rPr lang="ru-RU" sz="3200" b="1" i="1" dirty="0" smtClean="0">
                <a:solidFill>
                  <a:srgbClr val="990000"/>
                </a:solidFill>
                <a:latin typeface="Georgia" pitchFamily="18" charset="0"/>
              </a:rPr>
            </a:br>
            <a:endParaRPr lang="ru-RU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3" y="6641099"/>
            <a:ext cx="1090671" cy="3558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943" y="5675784"/>
            <a:ext cx="2009252" cy="99123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399314" y="1625600"/>
            <a:ext cx="312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КРАЕВОЙ  УРОВЕНЬ</a:t>
            </a:r>
          </a:p>
          <a:p>
            <a:pPr algn="ctr"/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конкурсы, фестивали, акции</a:t>
            </a:r>
            <a:endParaRPr lang="ru-RU" b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pic>
        <p:nvPicPr>
          <p:cNvPr id="11" name="Рисунок 10" descr="gramota_monkk_big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8988152" y="1360406"/>
            <a:ext cx="2986133" cy="4067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DSC0151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954211" y="2670629"/>
            <a:ext cx="4005942" cy="3004457"/>
          </a:xfrm>
          <a:prstGeom prst="rect">
            <a:avLst/>
          </a:prstGeom>
        </p:spPr>
      </p:pic>
      <p:pic>
        <p:nvPicPr>
          <p:cNvPr id="36866" name="Picture 2" descr="сканирование002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-215530">
            <a:off x="408213" y="1360141"/>
            <a:ext cx="21097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сканирование0021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712355" y="1332927"/>
            <a:ext cx="2095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сканирование0023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607456" y="3809115"/>
            <a:ext cx="21145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70D4-4C21-4516-BA26-CB33AC6DC2A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47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89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Прямоугольник 3"/>
          <p:cNvSpPr/>
          <p:nvPr/>
        </p:nvSpPr>
        <p:spPr>
          <a:xfrm>
            <a:off x="3134645" y="302330"/>
            <a:ext cx="5235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Статус учреждения</a:t>
            </a:r>
            <a:endParaRPr lang="ru-RU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3" y="6641099"/>
            <a:ext cx="1090671" cy="3558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732" y="5486401"/>
            <a:ext cx="2013544" cy="993348"/>
          </a:xfrm>
          <a:prstGeom prst="rect">
            <a:avLst/>
          </a:prstGeom>
        </p:spPr>
      </p:pic>
      <p:pic>
        <p:nvPicPr>
          <p:cNvPr id="18" name="Picture 7" descr="DSC05402"/>
          <p:cNvPicPr>
            <a:picLocks noChangeAspect="1" noChangeArrowheads="1"/>
          </p:cNvPicPr>
          <p:nvPr/>
        </p:nvPicPr>
        <p:blipFill>
          <a:blip r:embed="rId5">
            <a:lum bright="8000"/>
          </a:blip>
          <a:srcRect/>
          <a:stretch>
            <a:fillRect/>
          </a:stretch>
        </p:blipFill>
        <p:spPr bwMode="auto">
          <a:xfrm>
            <a:off x="435429" y="1117828"/>
            <a:ext cx="4043809" cy="3033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33"/>
          <p:cNvSpPr txBox="1">
            <a:spLocks noChangeArrowheads="1"/>
          </p:cNvSpPr>
          <p:nvPr/>
        </p:nvSpPr>
        <p:spPr bwMode="auto">
          <a:xfrm>
            <a:off x="5335361" y="1300389"/>
            <a:ext cx="6429375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 Narrow" pitchFamily="34" charset="0"/>
              </a:rPr>
              <a:t>Всего – 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70 сотрудников</a:t>
            </a:r>
          </a:p>
          <a:p>
            <a:r>
              <a:rPr lang="ru-RU" sz="2800" dirty="0" smtClean="0">
                <a:latin typeface="Arial Narrow" pitchFamily="34" charset="0"/>
              </a:rPr>
              <a:t>Педагогов – 30 чел. из них: </a:t>
            </a:r>
            <a:endParaRPr lang="ru-RU" sz="2800" dirty="0">
              <a:latin typeface="Arial Narrow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ru-RU" sz="2800" dirty="0" smtClean="0">
                <a:latin typeface="Arial Narrow" pitchFamily="34" charset="0"/>
              </a:rPr>
              <a:t>  Высшая </a:t>
            </a:r>
            <a:r>
              <a:rPr lang="ru-RU" sz="2800" dirty="0">
                <a:latin typeface="Arial Narrow" pitchFamily="34" charset="0"/>
              </a:rPr>
              <a:t>категория – </a:t>
            </a:r>
            <a:r>
              <a:rPr lang="ru-RU" sz="2800" dirty="0" smtClean="0">
                <a:latin typeface="Arial Narrow" pitchFamily="34" charset="0"/>
              </a:rPr>
              <a:t>6 </a:t>
            </a:r>
            <a:r>
              <a:rPr lang="ru-RU" sz="2800" dirty="0">
                <a:latin typeface="Arial Narrow" pitchFamily="34" charset="0"/>
              </a:rPr>
              <a:t>чел.</a:t>
            </a:r>
          </a:p>
          <a:p>
            <a:pPr lvl="2">
              <a:buFont typeface="Arial" pitchFamily="34" charset="0"/>
              <a:buChar char="•"/>
            </a:pPr>
            <a:r>
              <a:rPr lang="ru-RU" sz="2800" dirty="0" smtClean="0">
                <a:latin typeface="Arial Narrow" pitchFamily="34" charset="0"/>
              </a:rPr>
              <a:t>  Первая </a:t>
            </a:r>
            <a:r>
              <a:rPr lang="ru-RU" sz="2800" dirty="0">
                <a:latin typeface="Arial Narrow" pitchFamily="34" charset="0"/>
              </a:rPr>
              <a:t>категория – </a:t>
            </a:r>
            <a:r>
              <a:rPr lang="ru-RU" sz="2800" dirty="0" smtClean="0">
                <a:latin typeface="Arial Narrow" pitchFamily="34" charset="0"/>
              </a:rPr>
              <a:t>12 </a:t>
            </a:r>
            <a:r>
              <a:rPr lang="ru-RU" sz="2800" dirty="0">
                <a:latin typeface="Arial Narrow" pitchFamily="34" charset="0"/>
              </a:rPr>
              <a:t>чел.</a:t>
            </a:r>
          </a:p>
          <a:p>
            <a:pPr lvl="2">
              <a:buFont typeface="Arial" pitchFamily="34" charset="0"/>
              <a:buChar char="•"/>
            </a:pPr>
            <a:r>
              <a:rPr lang="ru-RU" sz="2800" dirty="0" smtClean="0">
                <a:latin typeface="Arial Narrow" pitchFamily="34" charset="0"/>
              </a:rPr>
              <a:t>  Высшее </a:t>
            </a:r>
            <a:r>
              <a:rPr lang="ru-RU" sz="2800" dirty="0">
                <a:latin typeface="Arial Narrow" pitchFamily="34" charset="0"/>
              </a:rPr>
              <a:t>образование </a:t>
            </a:r>
            <a:r>
              <a:rPr lang="ru-RU" sz="2800" dirty="0" smtClean="0">
                <a:latin typeface="Arial Narrow" pitchFamily="34" charset="0"/>
              </a:rPr>
              <a:t>– 14 чел.</a:t>
            </a:r>
            <a:endParaRPr lang="ru-RU" sz="2800" dirty="0">
              <a:latin typeface="Arial Narrow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ru-RU" sz="2800" dirty="0" smtClean="0">
                <a:latin typeface="Arial Narrow" pitchFamily="34" charset="0"/>
              </a:rPr>
              <a:t>  Среднее </a:t>
            </a:r>
            <a:r>
              <a:rPr lang="ru-RU" sz="2800" dirty="0">
                <a:latin typeface="Arial Narrow" pitchFamily="34" charset="0"/>
              </a:rPr>
              <a:t>специальное - </a:t>
            </a:r>
            <a:r>
              <a:rPr lang="ru-RU" sz="2800" dirty="0" smtClean="0">
                <a:latin typeface="Arial Narrow" pitchFamily="34" charset="0"/>
              </a:rPr>
              <a:t> 16 чел.</a:t>
            </a:r>
            <a:endParaRPr lang="ru-RU" sz="2800" dirty="0">
              <a:latin typeface="Arial Narrow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2" descr="DSC02262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76058" y="3889829"/>
            <a:ext cx="4026000" cy="2750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1" descr="P126058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1885" y="4320172"/>
            <a:ext cx="4049486" cy="2356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70D4-4C21-4516-BA26-CB33AC6DC2A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47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89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Прямоугольник 3"/>
          <p:cNvSpPr/>
          <p:nvPr/>
        </p:nvSpPr>
        <p:spPr>
          <a:xfrm>
            <a:off x="1044588" y="374902"/>
            <a:ext cx="984275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Georgia" pitchFamily="18" charset="0"/>
              </a:rPr>
              <a:t>Система поддержки талантливых детей</a:t>
            </a:r>
            <a:r>
              <a:rPr lang="ru-RU" sz="3200" b="1" i="1" dirty="0" smtClean="0">
                <a:solidFill>
                  <a:srgbClr val="990000"/>
                </a:solidFill>
                <a:latin typeface="Georgia" pitchFamily="18" charset="0"/>
              </a:rPr>
              <a:t/>
            </a:r>
            <a:br>
              <a:rPr lang="ru-RU" sz="3200" b="1" i="1" dirty="0" smtClean="0">
                <a:solidFill>
                  <a:srgbClr val="990000"/>
                </a:solidFill>
                <a:latin typeface="Georgia" pitchFamily="18" charset="0"/>
              </a:rPr>
            </a:br>
            <a:endParaRPr lang="ru-RU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3" y="6641099"/>
            <a:ext cx="1090671" cy="35583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57485" y="1190171"/>
            <a:ext cx="312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МУНИЦИПАЛЬНЫЙ УРОВЕНЬ</a:t>
            </a:r>
          </a:p>
          <a:p>
            <a:pPr algn="ctr"/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конкурсы, фестивали, акции</a:t>
            </a:r>
            <a:endParaRPr lang="ru-RU" b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pic>
        <p:nvPicPr>
          <p:cNvPr id="13" name="Рисунок 12" descr="DSC0286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88687" y="1248228"/>
            <a:ext cx="3318932" cy="2489199"/>
          </a:xfrm>
          <a:prstGeom prst="rect">
            <a:avLst/>
          </a:prstGeom>
        </p:spPr>
      </p:pic>
      <p:pic>
        <p:nvPicPr>
          <p:cNvPr id="14" name="Рисунок 13" descr="SDC16015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8461829" y="1248229"/>
            <a:ext cx="3541485" cy="2678569"/>
          </a:xfrm>
          <a:prstGeom prst="rect">
            <a:avLst/>
          </a:prstGeom>
        </p:spPr>
      </p:pic>
      <p:pic>
        <p:nvPicPr>
          <p:cNvPr id="15" name="Содержимое 3" descr="SDC15752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4637768" y="1905453"/>
            <a:ext cx="2643188" cy="2574925"/>
          </a:xfrm>
          <a:prstGeom prst="rect">
            <a:avLst/>
          </a:prstGeom>
        </p:spPr>
      </p:pic>
      <p:pic>
        <p:nvPicPr>
          <p:cNvPr id="16" name="Рисунок 5" descr="SDC15761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38806" y="4145416"/>
            <a:ext cx="3618318" cy="212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20" descr="IMG_5133_1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279720" y="4052888"/>
            <a:ext cx="3643312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сканирование0018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20918524">
            <a:off x="3971137" y="4526998"/>
            <a:ext cx="1537992" cy="220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сканирование0027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196114" y="4441372"/>
            <a:ext cx="1552736" cy="215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грамота Рудич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 rot="844672">
            <a:off x="6694207" y="4693118"/>
            <a:ext cx="1422793" cy="202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9263743" y="6492875"/>
            <a:ext cx="2743200" cy="365125"/>
          </a:xfrm>
        </p:spPr>
        <p:txBody>
          <a:bodyPr/>
          <a:lstStyle/>
          <a:p>
            <a:fld id="{E25270D4-4C21-4516-BA26-CB33AC6DC2AE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47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89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Прямоугольник 2"/>
          <p:cNvSpPr/>
          <p:nvPr/>
        </p:nvSpPr>
        <p:spPr>
          <a:xfrm>
            <a:off x="1430686" y="358808"/>
            <a:ext cx="93485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Дополнительные платные услуги ДОУ</a:t>
            </a:r>
            <a:endParaRPr lang="ru-RU" sz="4000" b="1" dirty="0">
              <a:ln w="10160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DSC0149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03200" y="1241127"/>
            <a:ext cx="3757765" cy="2750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0158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795656" y="1300226"/>
            <a:ext cx="3067069" cy="2734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09988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470401" y="1213223"/>
            <a:ext cx="3788229" cy="270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_926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4049486"/>
            <a:ext cx="4212771" cy="2808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P117072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05371" y="4118428"/>
            <a:ext cx="3265714" cy="2449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005943" y="4151086"/>
            <a:ext cx="49784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   - спортивно-оздоровительный кружок 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   - будущий первоклассник;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   -  математическая студия;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   - консультации специалистов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25270D4-4C21-4516-BA26-CB33AC6DC2AE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1098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8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0970" y="508000"/>
            <a:ext cx="6952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Краевая инновационная площадка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IMG_6198.JPG"/>
          <p:cNvPicPr>
            <a:picLocks noChangeAspect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>
          <a:xfrm>
            <a:off x="3697741" y="2144032"/>
            <a:ext cx="2322512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139543" y="2414563"/>
            <a:ext cx="6052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Авторы:  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Н.А.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Иванова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, инструктор по физической культуре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МБДОУ №18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М.Н.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Калиниченко,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тренер-преподаватель  МБОУ ДОД ДЮСШ</a:t>
            </a:r>
          </a:p>
        </p:txBody>
      </p:sp>
      <p:pic>
        <p:nvPicPr>
          <p:cNvPr id="10" name="Picture 3" descr="F:\нац проект ДЮСШ\грамоты\сканирование0040.jpg"/>
          <p:cNvPicPr>
            <a:picLocks noChangeAspect="1" noChangeArrowheads="1"/>
          </p:cNvPicPr>
          <p:nvPr/>
        </p:nvPicPr>
        <p:blipFill>
          <a:blip r:embed="rId4" cstate="screen">
            <a:lum bright="-10000" contrast="10000"/>
          </a:blip>
          <a:srcRect/>
          <a:stretch>
            <a:fillRect/>
          </a:stretch>
        </p:blipFill>
        <p:spPr>
          <a:xfrm>
            <a:off x="241073" y="1464339"/>
            <a:ext cx="3213327" cy="4732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56000" y="1219201"/>
            <a:ext cx="8098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2015 г. - «Преемственность ДОУ и ДЮСШ по пропаганде ЗОЖ среди воспитанников и их родителей»</a:t>
            </a:r>
            <a:endParaRPr lang="ru-RU" sz="2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2" name="Рисунок 11" descr="эмблема_МБДОУ№1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635042" y="3512664"/>
            <a:ext cx="1957414" cy="2199541"/>
          </a:xfrm>
          <a:prstGeom prst="rect">
            <a:avLst/>
          </a:prstGeom>
        </p:spPr>
      </p:pic>
      <p:pic>
        <p:nvPicPr>
          <p:cNvPr id="13" name="Рисунок 12" descr="logoti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21751" y="3672114"/>
            <a:ext cx="2191216" cy="19422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68914" y="5994401"/>
            <a:ext cx="8723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Победители краевого конкурса «Инновационный поиск – 2014</a:t>
            </a:r>
            <a:r>
              <a:rPr lang="ru-RU" sz="2400" dirty="0" smtClean="0">
                <a:solidFill>
                  <a:srgbClr val="FF0000"/>
                </a:solidFill>
              </a:rPr>
              <a:t>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88685" y="6182178"/>
            <a:ext cx="729343" cy="365125"/>
          </a:xfrm>
        </p:spPr>
        <p:txBody>
          <a:bodyPr/>
          <a:lstStyle/>
          <a:p>
            <a:fld id="{E25270D4-4C21-4516-BA26-CB33AC6DC2AE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9719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9314"/>
            <a:ext cx="12192000" cy="7177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48229" y="0"/>
            <a:ext cx="9639050" cy="547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algn="ctr">
              <a:lnSpc>
                <a:spcPct val="115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Распространение и внедрение инновационного продукта</a:t>
            </a:r>
            <a:endParaRPr lang="ru-RU" sz="28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da4dac3aafb2b920ecda12919398a61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00282" y="827314"/>
            <a:ext cx="3676955" cy="2757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101002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1258" y="3976914"/>
            <a:ext cx="3381828" cy="2536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SDC14923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122058" y="3784359"/>
            <a:ext cx="5181599" cy="2870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SDC1489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64496" y="870857"/>
            <a:ext cx="3628571" cy="2721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G_9305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8055428" y="827314"/>
            <a:ext cx="3622869" cy="2772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70D4-4C21-4516-BA26-CB33AC6DC2AE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609943" y="4281714"/>
            <a:ext cx="94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274628" y="4209143"/>
            <a:ext cx="2714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Мастер-класс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 Круглый стол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 Семинары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rgbClr val="0033CC"/>
                </a:solidFill>
                <a:latin typeface="Arial Narrow" pitchFamily="34" charset="0"/>
              </a:rPr>
              <a:t>Вибинары</a:t>
            </a:r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 Открытые мероприятия</a:t>
            </a:r>
            <a:endParaRPr lang="ru-RU" b="1" dirty="0">
              <a:solidFill>
                <a:srgbClr val="0033CC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4566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9314"/>
            <a:ext cx="12192000" cy="7177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48229" y="0"/>
            <a:ext cx="9639050" cy="547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algn="ctr">
              <a:lnSpc>
                <a:spcPct val="115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Распространение и внедрение инновационного продукта</a:t>
            </a:r>
            <a:endParaRPr lang="ru-RU" sz="28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Содержимое 4" descr="IMG_156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98665" y="600529"/>
            <a:ext cx="3371849" cy="25285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0913" y="3077029"/>
            <a:ext cx="281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Районные семинары</a:t>
            </a:r>
            <a:endParaRPr lang="ru-RU" b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pic>
        <p:nvPicPr>
          <p:cNvPr id="13" name="Рисунок 5" descr="презентация проекта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55862" y="620485"/>
            <a:ext cx="3378258" cy="2543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165601" y="3055258"/>
            <a:ext cx="320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Семинар в ст.Ленинградской</a:t>
            </a:r>
          </a:p>
          <a:p>
            <a:pPr algn="ctr"/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МБДОУ Центр развития</a:t>
            </a:r>
            <a:endParaRPr lang="ru-RU" b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pic>
        <p:nvPicPr>
          <p:cNvPr id="15" name="Рисунок 6" descr="неразлучные друзья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314" y="3541485"/>
            <a:ext cx="3316740" cy="235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3" descr="image (12)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158570" y="3744684"/>
            <a:ext cx="3227518" cy="23585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512627" y="3084288"/>
            <a:ext cx="281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Семинар МБОУ ДОД ДЮСШ г.Тимашевск</a:t>
            </a:r>
            <a:endParaRPr lang="ru-RU" b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pic>
        <p:nvPicPr>
          <p:cNvPr id="19" name="Рисунок 5" descr="IMG_1732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266113" y="3722410"/>
            <a:ext cx="2967944" cy="2437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46743" y="6270171"/>
            <a:ext cx="1117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Arial Narrow" pitchFamily="34" charset="0"/>
              </a:rPr>
              <a:t>Воспитанники ДОУ и ДЮСШ вместе с родителями принимают активное участие в выездных семинарах</a:t>
            </a:r>
            <a:endParaRPr lang="ru-RU" sz="2000" b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9002486" y="6312808"/>
            <a:ext cx="2743200" cy="365125"/>
          </a:xfrm>
        </p:spPr>
        <p:txBody>
          <a:bodyPr/>
          <a:lstStyle/>
          <a:p>
            <a:fld id="{E25270D4-4C21-4516-BA26-CB33AC6DC2AE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21" name="Рисунок 20" descr="DSC00673(1)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8577944" y="540420"/>
            <a:ext cx="2728685" cy="2535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54566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78"/>
            <a:ext cx="12192000" cy="71389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Прямоугольник 3"/>
          <p:cNvSpPr/>
          <p:nvPr/>
        </p:nvSpPr>
        <p:spPr>
          <a:xfrm>
            <a:off x="1826527" y="2139820"/>
            <a:ext cx="86413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2" y="366770"/>
            <a:ext cx="11718877" cy="12656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№18 «Солнышко»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i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7848" y="6211669"/>
            <a:ext cx="3100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 Приморско-Ахтарск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2015 г.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эмблема_МБДОУ№1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8130" y="1403329"/>
            <a:ext cx="2733684" cy="3071834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4114" y="1480457"/>
            <a:ext cx="865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ОБРАЗОВАНИЕ – СТРАТЕГИЯ БУДУЩЕГО: РАЗВИТИЕ, ДОСТУПНОСТЬ, КАЧЕСТВО!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P101007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59198" y="2797043"/>
            <a:ext cx="5293577" cy="3342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899" y="5828299"/>
            <a:ext cx="3156166" cy="1029701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70D4-4C21-4516-BA26-CB33AC6DC2A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287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64"/>
            <a:ext cx="12192000" cy="71389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Прямоугольник 3"/>
          <p:cNvSpPr/>
          <p:nvPr/>
        </p:nvSpPr>
        <p:spPr>
          <a:xfrm>
            <a:off x="1826527" y="2139820"/>
            <a:ext cx="864130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72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8" y="3894146"/>
            <a:ext cx="2431079" cy="228168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70D4-4C21-4516-BA26-CB33AC6DC2A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3836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89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Прямоугольник 3"/>
          <p:cNvSpPr/>
          <p:nvPr/>
        </p:nvSpPr>
        <p:spPr>
          <a:xfrm>
            <a:off x="1755788" y="374902"/>
            <a:ext cx="100025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Педагоги – новаторы - </a:t>
            </a:r>
            <a:r>
              <a:rPr lang="ru-RU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наша гордость</a:t>
            </a:r>
            <a:endParaRPr lang="ru-RU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3" y="6641099"/>
            <a:ext cx="1090671" cy="355832"/>
          </a:xfrm>
          <a:prstGeom prst="rect">
            <a:avLst/>
          </a:prstGeom>
        </p:spPr>
      </p:pic>
      <p:pic>
        <p:nvPicPr>
          <p:cNvPr id="7" name="Picture 7" descr="Photo-00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612" y="1408565"/>
            <a:ext cx="2827750" cy="300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G:\DSC0446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66137" y="1299713"/>
            <a:ext cx="2056948" cy="301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Изображение 0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80932" y="1285875"/>
            <a:ext cx="2265720" cy="30248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4470400"/>
            <a:ext cx="3773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старший воспитатель –Падалка Н.Н.</a:t>
            </a:r>
          </a:p>
          <a:p>
            <a:r>
              <a:rPr lang="ru-RU" b="1" dirty="0" err="1" smtClean="0">
                <a:solidFill>
                  <a:srgbClr val="0033CC"/>
                </a:solidFill>
                <a:latin typeface="Arial Narrow" pitchFamily="34" charset="0"/>
              </a:rPr>
              <a:t>физинструктор</a:t>
            </a:r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 Иванова Н.А.</a:t>
            </a:r>
            <a:endParaRPr lang="ru-RU" b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4001" y="4310742"/>
            <a:ext cx="238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педагог-психолог </a:t>
            </a:r>
            <a:r>
              <a:rPr lang="ru-RU" b="1" dirty="0" err="1" smtClean="0">
                <a:solidFill>
                  <a:srgbClr val="0033CC"/>
                </a:solidFill>
                <a:latin typeface="Arial Narrow" pitchFamily="34" charset="0"/>
              </a:rPr>
              <a:t>Шафаростова</a:t>
            </a:r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 И.Ф.</a:t>
            </a:r>
            <a:endParaRPr lang="ru-RU" b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33029" y="4281715"/>
            <a:ext cx="2554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музыкальный руководитель </a:t>
            </a:r>
          </a:p>
          <a:p>
            <a:r>
              <a:rPr lang="ru-RU" b="1" dirty="0" smtClean="0">
                <a:solidFill>
                  <a:srgbClr val="0033CC"/>
                </a:solidFill>
                <a:latin typeface="Arial Narrow" pitchFamily="34" charset="0"/>
              </a:rPr>
              <a:t>Зуб Л.К.</a:t>
            </a:r>
            <a:endParaRPr lang="ru-RU" b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254171"/>
            <a:ext cx="8969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Победители краевого конкурса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«Лучших педагогических работников ДОУ»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наташа\портфолио\Грамота 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21000537">
            <a:off x="8902009" y="1348343"/>
            <a:ext cx="1651132" cy="2294223"/>
          </a:xfrm>
          <a:prstGeom prst="rect">
            <a:avLst/>
          </a:prstGeom>
          <a:noFill/>
        </p:spPr>
      </p:pic>
      <p:pic>
        <p:nvPicPr>
          <p:cNvPr id="19" name="Рисунок 18" descr="diplom_kr_02_b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1218500">
            <a:off x="8708571" y="3892245"/>
            <a:ext cx="1625601" cy="2167468"/>
          </a:xfrm>
          <a:prstGeom prst="rect">
            <a:avLst/>
          </a:prstGeom>
        </p:spPr>
      </p:pic>
      <p:pic>
        <p:nvPicPr>
          <p:cNvPr id="21" name="Рисунок 20" descr="Копия сканирование0059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837930">
            <a:off x="10310681" y="1333843"/>
            <a:ext cx="1632559" cy="2261464"/>
          </a:xfrm>
          <a:prstGeom prst="rect">
            <a:avLst/>
          </a:prstGeom>
        </p:spPr>
      </p:pic>
      <p:pic>
        <p:nvPicPr>
          <p:cNvPr id="22" name="Рисунок 21" descr="сканирование0058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 rot="569889">
            <a:off x="10484546" y="3867222"/>
            <a:ext cx="1504254" cy="2156206"/>
          </a:xfrm>
          <a:prstGeom prst="rect">
            <a:avLst/>
          </a:prstGeom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70D4-4C21-4516-BA26-CB33AC6DC2A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47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89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Прямоугольник 3"/>
          <p:cNvSpPr/>
          <p:nvPr/>
        </p:nvSpPr>
        <p:spPr>
          <a:xfrm>
            <a:off x="3570074" y="360388"/>
            <a:ext cx="41129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Наша гордость</a:t>
            </a:r>
            <a:endParaRPr lang="ru-RU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3" y="6641099"/>
            <a:ext cx="1090671" cy="35583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0" y="3309260"/>
            <a:ext cx="44123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80"/>
                </a:solidFill>
                <a:latin typeface="Arial Narrow" pitchFamily="34" charset="0"/>
              </a:rPr>
              <a:t>Скакун В.В. </a:t>
            </a:r>
          </a:p>
          <a:p>
            <a:pPr algn="ctr"/>
            <a:r>
              <a:rPr lang="ru-RU" b="1" dirty="0" smtClean="0">
                <a:solidFill>
                  <a:srgbClr val="000080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победитель муниципального конкурса </a:t>
            </a:r>
          </a:p>
          <a:p>
            <a:pPr algn="ctr"/>
            <a:r>
              <a:rPr lang="ru-RU" b="1" dirty="0" smtClean="0">
                <a:solidFill>
                  <a:srgbClr val="000080"/>
                </a:solidFill>
                <a:latin typeface="Arial Narrow" pitchFamily="34" charset="0"/>
              </a:rPr>
              <a:t>«Воспитатель года -2011г.»</a:t>
            </a:r>
          </a:p>
          <a:p>
            <a:pPr algn="ctr"/>
            <a:r>
              <a:rPr lang="ru-RU" b="1" dirty="0" smtClean="0">
                <a:solidFill>
                  <a:srgbClr val="000080"/>
                </a:solidFill>
                <a:latin typeface="Arial Narrow" pitchFamily="34" charset="0"/>
              </a:rPr>
              <a:t>«Воспитатель года – 2014»</a:t>
            </a:r>
          </a:p>
          <a:p>
            <a:pPr algn="ctr"/>
            <a:r>
              <a:rPr lang="ru-RU" b="1" dirty="0" smtClean="0">
                <a:solidFill>
                  <a:srgbClr val="000080"/>
                </a:solidFill>
                <a:latin typeface="Arial Narrow" pitchFamily="34" charset="0"/>
              </a:rPr>
              <a:t>Участник </a:t>
            </a:r>
            <a:r>
              <a:rPr lang="en-US" b="1" dirty="0" smtClean="0">
                <a:solidFill>
                  <a:srgbClr val="000080"/>
                </a:solidFill>
                <a:latin typeface="Arial Narrow" pitchFamily="34" charset="0"/>
              </a:rPr>
              <a:t>XI </a:t>
            </a:r>
            <a:r>
              <a:rPr lang="ru-RU" b="1" dirty="0" smtClean="0">
                <a:solidFill>
                  <a:srgbClr val="000080"/>
                </a:solidFill>
                <a:latin typeface="Arial Narrow" pitchFamily="34" charset="0"/>
              </a:rPr>
              <a:t>краевого конкурса «Воспитатель года Кубани – 2014»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47885" y="3788230"/>
            <a:ext cx="3512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80"/>
                </a:solidFill>
                <a:latin typeface="Arial Narrow" pitchFamily="34" charset="0"/>
              </a:rPr>
              <a:t>Ростова Ю.А</a:t>
            </a:r>
            <a:r>
              <a:rPr lang="ru-RU" dirty="0" smtClean="0">
                <a:solidFill>
                  <a:srgbClr val="000080"/>
                </a:solidFill>
                <a:latin typeface="Arial Narrow" pitchFamily="34" charset="0"/>
              </a:rPr>
              <a:t>.</a:t>
            </a:r>
            <a:endParaRPr lang="ru-RU" b="1" dirty="0" smtClean="0">
              <a:solidFill>
                <a:srgbClr val="000080"/>
              </a:solidFill>
              <a:latin typeface="Arial Narrow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Лауреат конкурса </a:t>
            </a:r>
          </a:p>
          <a:p>
            <a:pPr algn="ctr"/>
            <a:r>
              <a:rPr lang="ru-RU" b="1" dirty="0" smtClean="0">
                <a:solidFill>
                  <a:srgbClr val="000080"/>
                </a:solidFill>
                <a:latin typeface="Arial Narrow" pitchFamily="34" charset="0"/>
              </a:rPr>
              <a:t>«Воспитатель года  Кубани– 2013»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30" name="Рисунок 29" descr="gramota__mr_03_b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352054">
            <a:off x="10222834" y="1916388"/>
            <a:ext cx="1528224" cy="2173862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8302172" y="4107544"/>
            <a:ext cx="35124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80"/>
                </a:solidFill>
                <a:latin typeface="Arial Narrow" pitchFamily="34" charset="0"/>
              </a:rPr>
              <a:t>Киви Н.В.</a:t>
            </a:r>
          </a:p>
          <a:p>
            <a:pPr algn="ctr"/>
            <a:r>
              <a:rPr lang="ru-RU" b="1" dirty="0" smtClean="0">
                <a:solidFill>
                  <a:srgbClr val="000080"/>
                </a:solidFill>
                <a:latin typeface="Arial Narrow" pitchFamily="34" charset="0"/>
              </a:rPr>
              <a:t> музыкальный руководитель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Лауреат муниципального конкурса</a:t>
            </a:r>
          </a:p>
          <a:p>
            <a:pPr algn="ctr"/>
            <a:r>
              <a:rPr lang="ru-RU" b="1" dirty="0" smtClean="0">
                <a:solidFill>
                  <a:srgbClr val="000080"/>
                </a:solidFill>
                <a:latin typeface="Arial Narrow" pitchFamily="34" charset="0"/>
              </a:rPr>
              <a:t>«Лучший музыкальный руководитель года – 2012г.»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2050" name="Picture 2" descr="C:\Users\msi\Desktop\фотот и годовой\gramota__vg_02_b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65572">
            <a:off x="6348411" y="1946726"/>
            <a:ext cx="1373188" cy="1920543"/>
          </a:xfrm>
          <a:prstGeom prst="rect">
            <a:avLst/>
          </a:prstGeom>
          <a:noFill/>
        </p:spPr>
      </p:pic>
      <p:pic>
        <p:nvPicPr>
          <p:cNvPr id="13" name="Рисунок 12" descr="gramota_monkk_big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93487" y="5201187"/>
            <a:ext cx="1291770" cy="1819395"/>
          </a:xfrm>
          <a:prstGeom prst="rect">
            <a:avLst/>
          </a:prstGeom>
        </p:spPr>
      </p:pic>
      <p:pic>
        <p:nvPicPr>
          <p:cNvPr id="22" name="Picture 8" descr="сканирование0012 (3)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64996" y="1194480"/>
            <a:ext cx="1705668" cy="2579927"/>
          </a:xfrm>
          <a:prstGeom prst="rect">
            <a:avLst/>
          </a:prstGeom>
          <a:noFill/>
        </p:spPr>
      </p:pic>
      <p:pic>
        <p:nvPicPr>
          <p:cNvPr id="15" name="Рисунок 14" descr="сканирование0046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583513">
            <a:off x="2566391" y="1284132"/>
            <a:ext cx="1497607" cy="2061412"/>
          </a:xfrm>
          <a:prstGeom prst="rect">
            <a:avLst/>
          </a:prstGeom>
        </p:spPr>
      </p:pic>
      <p:pic>
        <p:nvPicPr>
          <p:cNvPr id="14" name="Рисунок 13" descr="CCF12032014_00000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932460" y="5196115"/>
            <a:ext cx="1231653" cy="1756728"/>
          </a:xfrm>
          <a:prstGeom prst="rect">
            <a:avLst/>
          </a:prstGeom>
        </p:spPr>
      </p:pic>
      <p:pic>
        <p:nvPicPr>
          <p:cNvPr id="18" name="Picture 9" descr="сканирование0030 (2)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845231" y="781050"/>
            <a:ext cx="1863483" cy="2528208"/>
          </a:xfrm>
          <a:prstGeom prst="rect">
            <a:avLst/>
          </a:prstGeom>
          <a:noFill/>
        </p:spPr>
      </p:pic>
      <p:pic>
        <p:nvPicPr>
          <p:cNvPr id="16" name="Рисунок 15" descr="diplom_kr_03_b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818741" y="4794152"/>
            <a:ext cx="2426552" cy="1693733"/>
          </a:xfrm>
          <a:prstGeom prst="rect">
            <a:avLst/>
          </a:prstGeom>
        </p:spPr>
      </p:pic>
      <p:pic>
        <p:nvPicPr>
          <p:cNvPr id="29697" name="Picture 1" descr="F:\SDC15884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533949" y="1422400"/>
            <a:ext cx="1763939" cy="2645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70D4-4C21-4516-BA26-CB33AC6DC2A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47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42471" y="414049"/>
            <a:ext cx="46753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Статус учреждения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iplom_kr_01_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7250" y="1335315"/>
            <a:ext cx="3370435" cy="4920342"/>
          </a:xfrm>
          <a:prstGeom prst="rect">
            <a:avLst/>
          </a:prstGeom>
        </p:spPr>
      </p:pic>
      <p:pic>
        <p:nvPicPr>
          <p:cNvPr id="9" name="Рисунок 8" descr="diplom_b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69404" y="1335313"/>
            <a:ext cx="3619588" cy="49856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39428" y="1973944"/>
            <a:ext cx="51525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latin typeface="Arial Narrow" pitchFamily="34" charset="0"/>
              </a:rPr>
              <a:t>Учреждение  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Победитель краевого конкурса</a:t>
            </a:r>
          </a:p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Arial Narrow" pitchFamily="34" charset="0"/>
              </a:rPr>
              <a:t> </a:t>
            </a:r>
            <a:r>
              <a:rPr lang="ru-RU" sz="2400" dirty="0" smtClean="0">
                <a:solidFill>
                  <a:srgbClr val="0033CC"/>
                </a:solidFill>
                <a:latin typeface="Arial Narrow" pitchFamily="34" charset="0"/>
              </a:rPr>
              <a:t>среди дошкольных образовательных учреждений внедряющих инновационные образовательные программы: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33CC"/>
                </a:solidFill>
                <a:latin typeface="Arial Narrow" pitchFamily="34" charset="0"/>
              </a:rPr>
              <a:t>  2010 г.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33CC"/>
                </a:solidFill>
                <a:latin typeface="Arial Narrow" pitchFamily="34" charset="0"/>
              </a:rPr>
              <a:t>   2014 г.</a:t>
            </a:r>
            <a:endParaRPr lang="ru-RU" sz="2400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27886" y="6167665"/>
            <a:ext cx="2743200" cy="365125"/>
          </a:xfrm>
        </p:spPr>
        <p:txBody>
          <a:bodyPr/>
          <a:lstStyle/>
          <a:p>
            <a:fld id="{E25270D4-4C21-4516-BA26-CB33AC6DC2AE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8549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728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3709" y="203201"/>
            <a:ext cx="1143737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3050" indent="-273050" algn="ctr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</a:rPr>
              <a:t>Работа в инновационном режиме: муниципальные площадки</a:t>
            </a:r>
            <a:endParaRPr lang="ru-RU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" name="Рисунок 9" descr="sertifikat_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24667" y="2402112"/>
            <a:ext cx="5757734" cy="41801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07313" y="1465942"/>
            <a:ext cx="6284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2014 г. «Социальное партнерство семьи и  ДОУ в процессе формирования познавательной активности детей дошкольного возраста»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3" name="Picture 4" descr="G:\грамоты\сканирование0050.jpg"/>
          <p:cNvPicPr>
            <a:picLocks noChangeAspect="1" noChangeArrowheads="1"/>
          </p:cNvPicPr>
          <p:nvPr/>
        </p:nvPicPr>
        <p:blipFill>
          <a:blip r:embed="rId4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841828" y="2073139"/>
            <a:ext cx="3396343" cy="460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0" y="1428821"/>
            <a:ext cx="558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2013 г.  «Преемственность  ДОУ и ДЮСШ в работе с воспитанниками и родителями по пропаганде ЗОЖ»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6629" y="928916"/>
            <a:ext cx="1034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2011 г.  «Создание образовательного пространства по формированию ЗОЖ  старших дошкольников»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448800" y="6211207"/>
            <a:ext cx="2743200" cy="365125"/>
          </a:xfrm>
        </p:spPr>
        <p:txBody>
          <a:bodyPr/>
          <a:lstStyle/>
          <a:p>
            <a:fld id="{E25270D4-4C21-4516-BA26-CB33AC6DC2AE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1843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75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89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8" name="TextBox 7"/>
          <p:cNvSpPr txBox="1"/>
          <p:nvPr/>
        </p:nvSpPr>
        <p:spPr>
          <a:xfrm>
            <a:off x="203201" y="391886"/>
            <a:ext cx="11553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УСЛОВИЯ ОСУЩЕСТВЛЕНИЯ ОБРАЗОВАТЕЛЬНОГО ПРОЦЕССА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P101001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46742" y="885373"/>
            <a:ext cx="2853579" cy="2539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P101008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36115" y="910771"/>
            <a:ext cx="3468914" cy="2601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P101012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686628" y="852712"/>
            <a:ext cx="3614057" cy="2710543"/>
          </a:xfrm>
          <a:prstGeom prst="rect">
            <a:avLst/>
          </a:prstGeom>
        </p:spPr>
      </p:pic>
      <p:pic>
        <p:nvPicPr>
          <p:cNvPr id="13" name="Рисунок 12" descr="P1010075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232229" y="3824514"/>
            <a:ext cx="2815771" cy="3301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P1010098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628571" y="4154714"/>
            <a:ext cx="3933372" cy="2950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209143" y="3614057"/>
            <a:ext cx="580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Arial Narrow" pitchFamily="34" charset="0"/>
              </a:rPr>
              <a:t>Игровые площадки</a:t>
            </a:r>
            <a:endParaRPr lang="ru-RU" sz="2800" b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pic>
        <p:nvPicPr>
          <p:cNvPr id="17" name="Содержимое 4" descr="IMG_0026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7806418" y="4238171"/>
            <a:ext cx="3753845" cy="2866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25270D4-4C21-4516-BA26-CB33AC6DC2AE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4821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89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Прямоугольник 3"/>
          <p:cNvSpPr/>
          <p:nvPr/>
        </p:nvSpPr>
        <p:spPr>
          <a:xfrm>
            <a:off x="2902417" y="345872"/>
            <a:ext cx="60321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Развивающая среда ДОУ</a:t>
            </a:r>
            <a:endParaRPr lang="ru-RU" sz="4000" b="1" dirty="0">
              <a:ln w="10160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3" y="6641099"/>
            <a:ext cx="1090671" cy="355832"/>
          </a:xfrm>
          <a:prstGeom prst="rect">
            <a:avLst/>
          </a:prstGeom>
        </p:spPr>
      </p:pic>
      <p:pic>
        <p:nvPicPr>
          <p:cNvPr id="6" name="Picture 13" descr="DSC008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686" y="1009422"/>
            <a:ext cx="3918857" cy="2581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 descr="Изображение 1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171" y="4049487"/>
            <a:ext cx="3695195" cy="2409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DSC008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331199" y="3925435"/>
            <a:ext cx="3600450" cy="2700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25270D4-4C21-4516-BA26-CB33AC6DC2AE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2" name="Рисунок 11" descr="d8400b45b93992bdeb1ac1870620e968.jpg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8356145" y="1108286"/>
            <a:ext cx="3545569" cy="2723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P1000964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4325256" y="1059544"/>
            <a:ext cx="3599543" cy="2975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DSC09347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4136571" y="4194630"/>
            <a:ext cx="3889991" cy="2322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847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28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Прямоугольник 2"/>
          <p:cNvSpPr/>
          <p:nvPr/>
        </p:nvSpPr>
        <p:spPr>
          <a:xfrm>
            <a:off x="2407198" y="254391"/>
            <a:ext cx="6603859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Развивающая среда ДОУ</a:t>
            </a:r>
            <a:endParaRPr lang="ru-RU" sz="4000" b="1" dirty="0">
              <a:ln w="10160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DSC0087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972458"/>
            <a:ext cx="3529979" cy="2685142"/>
          </a:xfrm>
          <a:prstGeom prst="rect">
            <a:avLst/>
          </a:prstGeom>
        </p:spPr>
      </p:pic>
      <p:pic>
        <p:nvPicPr>
          <p:cNvPr id="10" name="Рисунок 9" descr="DSC0943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33372" y="983341"/>
            <a:ext cx="3585030" cy="2688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P101001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13485" y="997855"/>
            <a:ext cx="3643087" cy="2732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P1010069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686630" y="4315407"/>
            <a:ext cx="4190374" cy="2774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P924001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055427" y="4252685"/>
            <a:ext cx="3783391" cy="2837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P4080048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4189705"/>
            <a:ext cx="3557726" cy="2849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25270D4-4C21-4516-BA26-CB33AC6DC2AE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4826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2430</TotalTime>
  <Words>758</Words>
  <Application>Microsoft Office PowerPoint</Application>
  <PresentationFormat>Произвольный</PresentationFormat>
  <Paragraphs>174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18</cp:lastModifiedBy>
  <cp:revision>135</cp:revision>
  <dcterms:created xsi:type="dcterms:W3CDTF">2015-03-18T11:38:46Z</dcterms:created>
  <dcterms:modified xsi:type="dcterms:W3CDTF">2015-12-01T13:14:37Z</dcterms:modified>
</cp:coreProperties>
</file>