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notesMasterIdLst>
    <p:notesMasterId r:id="rId31"/>
  </p:notesMasterIdLst>
  <p:sldIdLst>
    <p:sldId id="256" r:id="rId2"/>
    <p:sldId id="257" r:id="rId3"/>
    <p:sldId id="330" r:id="rId4"/>
    <p:sldId id="344" r:id="rId5"/>
    <p:sldId id="333" r:id="rId6"/>
    <p:sldId id="347" r:id="rId7"/>
    <p:sldId id="288" r:id="rId8"/>
    <p:sldId id="323" r:id="rId9"/>
    <p:sldId id="277" r:id="rId10"/>
    <p:sldId id="308" r:id="rId11"/>
    <p:sldId id="328" r:id="rId12"/>
    <p:sldId id="318" r:id="rId13"/>
    <p:sldId id="309" r:id="rId14"/>
    <p:sldId id="324" r:id="rId15"/>
    <p:sldId id="320" r:id="rId16"/>
    <p:sldId id="321" r:id="rId17"/>
    <p:sldId id="334" r:id="rId18"/>
    <p:sldId id="335" r:id="rId19"/>
    <p:sldId id="315" r:id="rId20"/>
    <p:sldId id="331" r:id="rId21"/>
    <p:sldId id="336" r:id="rId22"/>
    <p:sldId id="337" r:id="rId23"/>
    <p:sldId id="341" r:id="rId24"/>
    <p:sldId id="342" r:id="rId25"/>
    <p:sldId id="339" r:id="rId26"/>
    <p:sldId id="340" r:id="rId27"/>
    <p:sldId id="346" r:id="rId28"/>
    <p:sldId id="345" r:id="rId29"/>
    <p:sldId id="329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2060"/>
    <a:srgbClr val="002B82"/>
    <a:srgbClr val="00339A"/>
    <a:srgbClr val="DFB0EC"/>
    <a:srgbClr val="8CAEE4"/>
    <a:srgbClr val="009900"/>
    <a:srgbClr val="FFFF99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47" autoAdjust="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0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6296296296296745E-3"/>
                  <c:y val="-2.77777777777784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2.77777777777784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контрольная гр.ДОУ</c:v>
                </c:pt>
                <c:pt idx="1">
                  <c:v>экспериментальная гр.ДОУ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0.28000000000000008</c:v>
                </c:pt>
                <c:pt idx="1">
                  <c:v>0.31000000000000238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14814814814815E-2"/>
                  <c:y val="-3.1746031746031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57407407407408E-2"/>
                  <c:y val="-3.1746031746031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контрольная гр.ДОУ</c:v>
                </c:pt>
                <c:pt idx="1">
                  <c:v>экспериментальная гр.ДОУ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0.41000000000000031</c:v>
                </c:pt>
                <c:pt idx="1">
                  <c:v>0.43000000000000038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88888888888916E-2"/>
                  <c:y val="-3.96825396825401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3148148148148188E-2"/>
                  <c:y val="-7.9365079365079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314814814814815E-2"/>
                  <c:y val="-3.96825396825401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88888888888916E-2"/>
                  <c:y val="-1.1904761904762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контрольная гр.ДОУ</c:v>
                </c:pt>
                <c:pt idx="1">
                  <c:v>экспериментальная гр.ДОУ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>
                  <c:v>0.31000000000000238</c:v>
                </c:pt>
                <c:pt idx="1">
                  <c:v>0.26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93107328"/>
        <c:axId val="93108864"/>
        <c:axId val="0"/>
      </c:bar3DChart>
      <c:catAx>
        <c:axId val="93107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3108864"/>
        <c:crosses val="autoZero"/>
        <c:auto val="1"/>
        <c:lblAlgn val="ctr"/>
        <c:lblOffset val="100"/>
        <c:noMultiLvlLbl val="0"/>
      </c:catAx>
      <c:valAx>
        <c:axId val="9310886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931073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0000059863105094E-2"/>
          <c:y val="0.899055612333445"/>
          <c:w val="0.89999988027379185"/>
          <c:h val="7.907877954783997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169590643274853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797270955165692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контрольная гр.ДЮСШ</c:v>
                </c:pt>
                <c:pt idx="1">
                  <c:v>экспериментальная гр.ДЮСШ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0.31000000000000238</c:v>
                </c:pt>
                <c:pt idx="1">
                  <c:v>0.35000000000000031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контрольная гр.ДЮСШ</c:v>
                </c:pt>
                <c:pt idx="1">
                  <c:v>экспериментальная гр.ДЮСШ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0.51</c:v>
                </c:pt>
                <c:pt idx="1">
                  <c:v>0.49000000000000032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3382143021595985E-2"/>
                  <c:y val="-1.08061107746147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3148148148148188E-2"/>
                  <c:y val="-7.93650793650794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3148148148148147E-2"/>
                  <c:y val="-3.9682539682539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888888888889152E-2"/>
                  <c:y val="-1.19047619047619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контрольная гр.ДЮСШ</c:v>
                </c:pt>
                <c:pt idx="1">
                  <c:v>экспериментальная гр.ДЮСШ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>
                  <c:v>0.18000000000000024</c:v>
                </c:pt>
                <c:pt idx="1">
                  <c:v>0.16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24335616"/>
        <c:axId val="124337152"/>
        <c:axId val="0"/>
      </c:bar3DChart>
      <c:catAx>
        <c:axId val="124335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4337152"/>
        <c:crosses val="autoZero"/>
        <c:auto val="1"/>
        <c:lblAlgn val="ctr"/>
        <c:lblOffset val="100"/>
        <c:noMultiLvlLbl val="0"/>
      </c:catAx>
      <c:valAx>
        <c:axId val="12433715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2433561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CFAC68-2E6E-446A-8DA5-4E2DD655E58D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66162F9-B25E-4E7B-8A81-8A0AEFC7CC28}">
      <dgm:prSet phldrT="[Текст]" custT="1"/>
      <dgm:spPr/>
      <dgm:t>
        <a:bodyPr/>
        <a:lstStyle/>
        <a:p>
          <a:pPr algn="ctr">
            <a:lnSpc>
              <a:spcPct val="100000"/>
            </a:lnSpc>
          </a:pP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Поисково-теоретический (проектировочный) </a:t>
          </a:r>
        </a:p>
        <a:p>
          <a:pPr algn="ctr">
            <a:lnSpc>
              <a:spcPct val="100000"/>
            </a:lnSpc>
          </a:pP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2015 г.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B35ED2-7979-43C2-A29E-EB659523E887}" type="parTrans" cxnId="{BDD454B3-7E0D-4E8B-A730-71756DBE0814}">
      <dgm:prSet/>
      <dgm:spPr/>
      <dgm:t>
        <a:bodyPr/>
        <a:lstStyle/>
        <a:p>
          <a:endParaRPr lang="ru-RU"/>
        </a:p>
      </dgm:t>
    </dgm:pt>
    <dgm:pt modelId="{A91CB1F6-A283-4353-B846-0A0BB99B0EBD}" type="sibTrans" cxnId="{BDD454B3-7E0D-4E8B-A730-71756DBE0814}">
      <dgm:prSet/>
      <dgm:spPr/>
      <dgm:t>
        <a:bodyPr/>
        <a:lstStyle/>
        <a:p>
          <a:endParaRPr lang="ru-RU"/>
        </a:p>
      </dgm:t>
    </dgm:pt>
    <dgm:pt modelId="{B7F8118E-9651-48A6-B570-746D9A1F0FD5}">
      <dgm:prSet phldrT="[Текст]" custT="1"/>
      <dgm:spPr/>
      <dgm:t>
        <a:bodyPr/>
        <a:lstStyle/>
        <a:p>
          <a:pPr algn="ctr"/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Содержательно-практический</a:t>
          </a:r>
        </a:p>
        <a:p>
          <a:pPr algn="ctr"/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2016 г.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smtClean="0"/>
            <a:t>  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7E0D32-FD2D-4143-BA09-7B1666DF7C72}" type="parTrans" cxnId="{BD2B664F-3AF9-4278-B79E-E3195A4B4708}">
      <dgm:prSet/>
      <dgm:spPr/>
      <dgm:t>
        <a:bodyPr/>
        <a:lstStyle/>
        <a:p>
          <a:endParaRPr lang="ru-RU"/>
        </a:p>
      </dgm:t>
    </dgm:pt>
    <dgm:pt modelId="{7D9F3EA7-400F-4119-A4C6-12D5DF1C8650}" type="sibTrans" cxnId="{BD2B664F-3AF9-4278-B79E-E3195A4B4708}">
      <dgm:prSet/>
      <dgm:spPr/>
      <dgm:t>
        <a:bodyPr/>
        <a:lstStyle/>
        <a:p>
          <a:endParaRPr lang="ru-RU"/>
        </a:p>
      </dgm:t>
    </dgm:pt>
    <dgm:pt modelId="{92014DC2-47D2-45FC-82BD-2F07AFE6D5EB}">
      <dgm:prSet phldrT="[Текст]" custT="1"/>
      <dgm:spPr/>
      <dgm:t>
        <a:bodyPr/>
        <a:lstStyle/>
        <a:p>
          <a:pPr algn="ctr"/>
          <a:endParaRPr lang="ru-RU" sz="2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Контрольно-обобщающий (итоговый)</a:t>
          </a:r>
        </a:p>
        <a:p>
          <a:pPr algn="ctr"/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2017 г.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algn="ctr"/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25452F-86AE-45B5-A2FA-CA0F69F9E3CD}" type="parTrans" cxnId="{A161F815-7607-4252-97AE-03227066557E}">
      <dgm:prSet/>
      <dgm:spPr/>
      <dgm:t>
        <a:bodyPr/>
        <a:lstStyle/>
        <a:p>
          <a:endParaRPr lang="ru-RU"/>
        </a:p>
      </dgm:t>
    </dgm:pt>
    <dgm:pt modelId="{3D3C4235-EF57-4952-B642-EA733DCFA757}" type="sibTrans" cxnId="{A161F815-7607-4252-97AE-03227066557E}">
      <dgm:prSet/>
      <dgm:spPr/>
      <dgm:t>
        <a:bodyPr/>
        <a:lstStyle/>
        <a:p>
          <a:endParaRPr lang="ru-RU"/>
        </a:p>
      </dgm:t>
    </dgm:pt>
    <dgm:pt modelId="{25FC50A9-8F33-47B1-917C-35D742EBCE7D}" type="pres">
      <dgm:prSet presAssocID="{73CFAC68-2E6E-446A-8DA5-4E2DD655E58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342A923-558A-480C-B345-011DDFAE354E}" type="pres">
      <dgm:prSet presAssocID="{73CFAC68-2E6E-446A-8DA5-4E2DD655E58D}" presName="Name1" presStyleCnt="0"/>
      <dgm:spPr/>
    </dgm:pt>
    <dgm:pt modelId="{6B8F0D9B-387E-4677-866C-38EE3179110C}" type="pres">
      <dgm:prSet presAssocID="{73CFAC68-2E6E-446A-8DA5-4E2DD655E58D}" presName="cycle" presStyleCnt="0"/>
      <dgm:spPr/>
    </dgm:pt>
    <dgm:pt modelId="{A0BEE4A8-5542-42BA-B1DD-CEB79EA2331D}" type="pres">
      <dgm:prSet presAssocID="{73CFAC68-2E6E-446A-8DA5-4E2DD655E58D}" presName="srcNode" presStyleLbl="node1" presStyleIdx="0" presStyleCnt="3"/>
      <dgm:spPr/>
    </dgm:pt>
    <dgm:pt modelId="{2263C684-0C86-46A8-98A9-602ADF0DD400}" type="pres">
      <dgm:prSet presAssocID="{73CFAC68-2E6E-446A-8DA5-4E2DD655E58D}" presName="conn" presStyleLbl="parChTrans1D2" presStyleIdx="0" presStyleCnt="1"/>
      <dgm:spPr/>
      <dgm:t>
        <a:bodyPr/>
        <a:lstStyle/>
        <a:p>
          <a:endParaRPr lang="ru-RU"/>
        </a:p>
      </dgm:t>
    </dgm:pt>
    <dgm:pt modelId="{0E5048E6-E543-4495-AA18-0CC40D899341}" type="pres">
      <dgm:prSet presAssocID="{73CFAC68-2E6E-446A-8DA5-4E2DD655E58D}" presName="extraNode" presStyleLbl="node1" presStyleIdx="0" presStyleCnt="3"/>
      <dgm:spPr/>
    </dgm:pt>
    <dgm:pt modelId="{5DD3B3DE-2C19-4B4C-9904-4929DA21B8B5}" type="pres">
      <dgm:prSet presAssocID="{73CFAC68-2E6E-446A-8DA5-4E2DD655E58D}" presName="dstNode" presStyleLbl="node1" presStyleIdx="0" presStyleCnt="3"/>
      <dgm:spPr/>
    </dgm:pt>
    <dgm:pt modelId="{C602205A-6EB6-4EC4-BFFF-2ABEFE27DA36}" type="pres">
      <dgm:prSet presAssocID="{266162F9-B25E-4E7B-8A81-8A0AEFC7CC28}" presName="text_1" presStyleLbl="node1" presStyleIdx="0" presStyleCnt="3" custScaleY="130947" custLinFactNeighborY="-29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CFEA74-3FCD-430F-8E4E-B2EC76552818}" type="pres">
      <dgm:prSet presAssocID="{266162F9-B25E-4E7B-8A81-8A0AEFC7CC28}" presName="accent_1" presStyleCnt="0"/>
      <dgm:spPr/>
    </dgm:pt>
    <dgm:pt modelId="{A808BB39-071B-4CF2-8971-08BB019C3F4F}" type="pres">
      <dgm:prSet presAssocID="{266162F9-B25E-4E7B-8A81-8A0AEFC7CC28}" presName="accentRepeatNode" presStyleLbl="solidFgAcc1" presStyleIdx="0" presStyleCnt="3" custLinFactNeighborX="362" custLinFactNeighborY="-2770"/>
      <dgm:spPr/>
    </dgm:pt>
    <dgm:pt modelId="{CE64CE33-EFF1-46EE-880A-9A22AA7439E9}" type="pres">
      <dgm:prSet presAssocID="{B7F8118E-9651-48A6-B570-746D9A1F0FD5}" presName="text_2" presStyleLbl="node1" presStyleIdx="1" presStyleCnt="3" custScaleY="1309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50754D-438C-4B04-A160-AB38918C63A1}" type="pres">
      <dgm:prSet presAssocID="{B7F8118E-9651-48A6-B570-746D9A1F0FD5}" presName="accent_2" presStyleCnt="0"/>
      <dgm:spPr/>
    </dgm:pt>
    <dgm:pt modelId="{75B009B4-83F5-4777-BC8A-39B988720C91}" type="pres">
      <dgm:prSet presAssocID="{B7F8118E-9651-48A6-B570-746D9A1F0FD5}" presName="accentRepeatNode" presStyleLbl="solidFgAcc1" presStyleIdx="1" presStyleCnt="3" custLinFactNeighborX="694" custLinFactNeighborY="8780"/>
      <dgm:spPr/>
    </dgm:pt>
    <dgm:pt modelId="{E8867B93-8C6B-4754-994A-16702940180F}" type="pres">
      <dgm:prSet presAssocID="{92014DC2-47D2-45FC-82BD-2F07AFE6D5EB}" presName="text_3" presStyleLbl="node1" presStyleIdx="2" presStyleCnt="3" custScaleY="109580" custLinFactNeighborX="2275" custLinFactNeighborY="135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70757B-438C-45BA-913C-51EC8F45097B}" type="pres">
      <dgm:prSet presAssocID="{92014DC2-47D2-45FC-82BD-2F07AFE6D5EB}" presName="accent_3" presStyleCnt="0"/>
      <dgm:spPr/>
    </dgm:pt>
    <dgm:pt modelId="{8185ED08-1D0E-4447-BA26-C599C3793F43}" type="pres">
      <dgm:prSet presAssocID="{92014DC2-47D2-45FC-82BD-2F07AFE6D5EB}" presName="accentRepeatNode" presStyleLbl="solidFgAcc1" presStyleIdx="2" presStyleCnt="3"/>
      <dgm:spPr/>
    </dgm:pt>
  </dgm:ptLst>
  <dgm:cxnLst>
    <dgm:cxn modelId="{A161F815-7607-4252-97AE-03227066557E}" srcId="{73CFAC68-2E6E-446A-8DA5-4E2DD655E58D}" destId="{92014DC2-47D2-45FC-82BD-2F07AFE6D5EB}" srcOrd="2" destOrd="0" parTransId="{7625452F-86AE-45B5-A2FA-CA0F69F9E3CD}" sibTransId="{3D3C4235-EF57-4952-B642-EA733DCFA757}"/>
    <dgm:cxn modelId="{3BD23555-BAA2-4985-83AF-CB4B46B9E324}" type="presOf" srcId="{266162F9-B25E-4E7B-8A81-8A0AEFC7CC28}" destId="{C602205A-6EB6-4EC4-BFFF-2ABEFE27DA36}" srcOrd="0" destOrd="0" presId="urn:microsoft.com/office/officeart/2008/layout/VerticalCurvedList"/>
    <dgm:cxn modelId="{69A4176D-469E-4874-AED7-19854F163B65}" type="presOf" srcId="{73CFAC68-2E6E-446A-8DA5-4E2DD655E58D}" destId="{25FC50A9-8F33-47B1-917C-35D742EBCE7D}" srcOrd="0" destOrd="0" presId="urn:microsoft.com/office/officeart/2008/layout/VerticalCurvedList"/>
    <dgm:cxn modelId="{C30B5673-6CB4-472C-8E90-E82686CAAC0E}" type="presOf" srcId="{B7F8118E-9651-48A6-B570-746D9A1F0FD5}" destId="{CE64CE33-EFF1-46EE-880A-9A22AA7439E9}" srcOrd="0" destOrd="0" presId="urn:microsoft.com/office/officeart/2008/layout/VerticalCurvedList"/>
    <dgm:cxn modelId="{880ACD15-1A33-4109-8EF6-661E2F0A068E}" type="presOf" srcId="{A91CB1F6-A283-4353-B846-0A0BB99B0EBD}" destId="{2263C684-0C86-46A8-98A9-602ADF0DD400}" srcOrd="0" destOrd="0" presId="urn:microsoft.com/office/officeart/2008/layout/VerticalCurvedList"/>
    <dgm:cxn modelId="{323BE65B-484B-4C03-86BB-50CBBDB48971}" type="presOf" srcId="{92014DC2-47D2-45FC-82BD-2F07AFE6D5EB}" destId="{E8867B93-8C6B-4754-994A-16702940180F}" srcOrd="0" destOrd="0" presId="urn:microsoft.com/office/officeart/2008/layout/VerticalCurvedList"/>
    <dgm:cxn modelId="{BDD454B3-7E0D-4E8B-A730-71756DBE0814}" srcId="{73CFAC68-2E6E-446A-8DA5-4E2DD655E58D}" destId="{266162F9-B25E-4E7B-8A81-8A0AEFC7CC28}" srcOrd="0" destOrd="0" parTransId="{8DB35ED2-7979-43C2-A29E-EB659523E887}" sibTransId="{A91CB1F6-A283-4353-B846-0A0BB99B0EBD}"/>
    <dgm:cxn modelId="{BD2B664F-3AF9-4278-B79E-E3195A4B4708}" srcId="{73CFAC68-2E6E-446A-8DA5-4E2DD655E58D}" destId="{B7F8118E-9651-48A6-B570-746D9A1F0FD5}" srcOrd="1" destOrd="0" parTransId="{E17E0D32-FD2D-4143-BA09-7B1666DF7C72}" sibTransId="{7D9F3EA7-400F-4119-A4C6-12D5DF1C8650}"/>
    <dgm:cxn modelId="{4DAE014C-0D97-4CBC-BEED-9BE10C8CAA1E}" type="presParOf" srcId="{25FC50A9-8F33-47B1-917C-35D742EBCE7D}" destId="{C342A923-558A-480C-B345-011DDFAE354E}" srcOrd="0" destOrd="0" presId="urn:microsoft.com/office/officeart/2008/layout/VerticalCurvedList"/>
    <dgm:cxn modelId="{AE211E94-EDF3-4869-8DB4-E7886B9C9DBA}" type="presParOf" srcId="{C342A923-558A-480C-B345-011DDFAE354E}" destId="{6B8F0D9B-387E-4677-866C-38EE3179110C}" srcOrd="0" destOrd="0" presId="urn:microsoft.com/office/officeart/2008/layout/VerticalCurvedList"/>
    <dgm:cxn modelId="{E44CC9B9-7328-4045-BCAE-7AC17AA3F69C}" type="presParOf" srcId="{6B8F0D9B-387E-4677-866C-38EE3179110C}" destId="{A0BEE4A8-5542-42BA-B1DD-CEB79EA2331D}" srcOrd="0" destOrd="0" presId="urn:microsoft.com/office/officeart/2008/layout/VerticalCurvedList"/>
    <dgm:cxn modelId="{3FB9E164-BA90-4DD3-8ADA-D6AC4181D7CA}" type="presParOf" srcId="{6B8F0D9B-387E-4677-866C-38EE3179110C}" destId="{2263C684-0C86-46A8-98A9-602ADF0DD400}" srcOrd="1" destOrd="0" presId="urn:microsoft.com/office/officeart/2008/layout/VerticalCurvedList"/>
    <dgm:cxn modelId="{A3BB3F19-11FC-49AB-A18D-497E58354B7C}" type="presParOf" srcId="{6B8F0D9B-387E-4677-866C-38EE3179110C}" destId="{0E5048E6-E543-4495-AA18-0CC40D899341}" srcOrd="2" destOrd="0" presId="urn:microsoft.com/office/officeart/2008/layout/VerticalCurvedList"/>
    <dgm:cxn modelId="{CC61B99D-53EA-4ECE-B1F6-ABD946F4FF7E}" type="presParOf" srcId="{6B8F0D9B-387E-4677-866C-38EE3179110C}" destId="{5DD3B3DE-2C19-4B4C-9904-4929DA21B8B5}" srcOrd="3" destOrd="0" presId="urn:microsoft.com/office/officeart/2008/layout/VerticalCurvedList"/>
    <dgm:cxn modelId="{C2EE09F6-D028-4D62-AF45-D030295E4A73}" type="presParOf" srcId="{C342A923-558A-480C-B345-011DDFAE354E}" destId="{C602205A-6EB6-4EC4-BFFF-2ABEFE27DA36}" srcOrd="1" destOrd="0" presId="urn:microsoft.com/office/officeart/2008/layout/VerticalCurvedList"/>
    <dgm:cxn modelId="{07D54805-333C-40B1-9F22-E6B3D582EBCC}" type="presParOf" srcId="{C342A923-558A-480C-B345-011DDFAE354E}" destId="{8ECFEA74-3FCD-430F-8E4E-B2EC76552818}" srcOrd="2" destOrd="0" presId="urn:microsoft.com/office/officeart/2008/layout/VerticalCurvedList"/>
    <dgm:cxn modelId="{65FF3495-0ED6-4062-8DBF-F9407C11E51D}" type="presParOf" srcId="{8ECFEA74-3FCD-430F-8E4E-B2EC76552818}" destId="{A808BB39-071B-4CF2-8971-08BB019C3F4F}" srcOrd="0" destOrd="0" presId="urn:microsoft.com/office/officeart/2008/layout/VerticalCurvedList"/>
    <dgm:cxn modelId="{4BF547CD-011B-4580-A9CB-90A16818E338}" type="presParOf" srcId="{C342A923-558A-480C-B345-011DDFAE354E}" destId="{CE64CE33-EFF1-46EE-880A-9A22AA7439E9}" srcOrd="3" destOrd="0" presId="urn:microsoft.com/office/officeart/2008/layout/VerticalCurvedList"/>
    <dgm:cxn modelId="{252BA75C-DD40-47C0-8994-C218CC4C3F14}" type="presParOf" srcId="{C342A923-558A-480C-B345-011DDFAE354E}" destId="{3E50754D-438C-4B04-A160-AB38918C63A1}" srcOrd="4" destOrd="0" presId="urn:microsoft.com/office/officeart/2008/layout/VerticalCurvedList"/>
    <dgm:cxn modelId="{FFD1A63D-595E-4F88-A644-CD1CBD3E0D6A}" type="presParOf" srcId="{3E50754D-438C-4B04-A160-AB38918C63A1}" destId="{75B009B4-83F5-4777-BC8A-39B988720C91}" srcOrd="0" destOrd="0" presId="urn:microsoft.com/office/officeart/2008/layout/VerticalCurvedList"/>
    <dgm:cxn modelId="{8730E8CA-2000-47E2-84EA-F1D14E0E7101}" type="presParOf" srcId="{C342A923-558A-480C-B345-011DDFAE354E}" destId="{E8867B93-8C6B-4754-994A-16702940180F}" srcOrd="5" destOrd="0" presId="urn:microsoft.com/office/officeart/2008/layout/VerticalCurvedList"/>
    <dgm:cxn modelId="{9B3617B4-22FF-4F0E-A9B0-3DFFE51859C5}" type="presParOf" srcId="{C342A923-558A-480C-B345-011DDFAE354E}" destId="{8070757B-438C-45BA-913C-51EC8F45097B}" srcOrd="6" destOrd="0" presId="urn:microsoft.com/office/officeart/2008/layout/VerticalCurvedList"/>
    <dgm:cxn modelId="{101C5E30-F2A7-44B7-AEE4-C68209CCEF75}" type="presParOf" srcId="{8070757B-438C-45BA-913C-51EC8F45097B}" destId="{8185ED08-1D0E-4447-BA26-C599C3793F4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11B561-DA2E-4038-871A-1388117F2491}" type="doc">
      <dgm:prSet loTypeId="urn:microsoft.com/office/officeart/2005/8/layout/matrix1" loCatId="matrix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340480C-88FC-45DE-96CB-34D9246B38CD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Разработать модель развития физической культуры и формирования основ ЗОЖ у воспитанников и родителей в условиях сетевого взаимодействия ДОУ и ДЮСШ </a:t>
          </a:r>
          <a:endParaRPr lang="ru-RU" sz="28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F90FFA1-AA2A-4B5A-9B87-9659D2A052A8}" type="parTrans" cxnId="{235AEBEF-0386-45F8-BE94-247E33BE5C51}">
      <dgm:prSet/>
      <dgm:spPr/>
      <dgm:t>
        <a:bodyPr/>
        <a:lstStyle/>
        <a:p>
          <a:endParaRPr lang="ru-RU"/>
        </a:p>
      </dgm:t>
    </dgm:pt>
    <dgm:pt modelId="{1471FFCB-E713-4489-83EB-5BCF7D1001BD}" type="sibTrans" cxnId="{235AEBEF-0386-45F8-BE94-247E33BE5C51}">
      <dgm:prSet/>
      <dgm:spPr/>
      <dgm:t>
        <a:bodyPr/>
        <a:lstStyle/>
        <a:p>
          <a:endParaRPr lang="ru-RU"/>
        </a:p>
      </dgm:t>
    </dgm:pt>
    <dgm:pt modelId="{6D6AC7DD-3F76-416B-BF6C-0A2E3C55E62C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Изучить, проанализировать научно-методическую литературу  по теме проекта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87A738-9C34-4BAA-8CE6-BA9C365412A4}" type="parTrans" cxnId="{E1870149-2EAA-4B5D-A8D8-F74A8C61E0FF}">
      <dgm:prSet/>
      <dgm:spPr/>
      <dgm:t>
        <a:bodyPr/>
        <a:lstStyle/>
        <a:p>
          <a:endParaRPr lang="ru-RU"/>
        </a:p>
      </dgm:t>
    </dgm:pt>
    <dgm:pt modelId="{A30BFB50-2580-4259-9F7D-896DDB97EE59}" type="sibTrans" cxnId="{E1870149-2EAA-4B5D-A8D8-F74A8C61E0FF}">
      <dgm:prSet/>
      <dgm:spPr/>
      <dgm:t>
        <a:bodyPr/>
        <a:lstStyle/>
        <a:p>
          <a:endParaRPr lang="ru-RU"/>
        </a:p>
      </dgm:t>
    </dgm:pt>
    <dgm:pt modelId="{6881D0D7-5DA6-4A9D-8BB9-4187808BCFC0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Разработать критерии для оценки эффективности  модели, подобрать диагностические методики оценки физической подготовленности, способностей и формирования основ ЗОЖ у детей и  родителей  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BB861F5-9660-47B1-AAA7-E6498CADA74A}" type="parTrans" cxnId="{D84EBC91-C778-45CC-A274-E23B1C7526BC}">
      <dgm:prSet/>
      <dgm:spPr/>
      <dgm:t>
        <a:bodyPr/>
        <a:lstStyle/>
        <a:p>
          <a:endParaRPr lang="ru-RU"/>
        </a:p>
      </dgm:t>
    </dgm:pt>
    <dgm:pt modelId="{4FB50213-3E8A-4620-ACA0-1A41AE362C29}" type="sibTrans" cxnId="{D84EBC91-C778-45CC-A274-E23B1C7526BC}">
      <dgm:prSet/>
      <dgm:spPr/>
      <dgm:t>
        <a:bodyPr/>
        <a:lstStyle/>
        <a:p>
          <a:endParaRPr lang="ru-RU"/>
        </a:p>
      </dgm:t>
    </dgm:pt>
    <dgm:pt modelId="{E0760492-A51E-44DA-BCBD-B5E920F630F9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Разработать дорожную карту системы совместных мероприятий, направленных на развитие физической культуры и основ ЗОЖ с   воспитанниками, педагогами  и родителями 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B63420-4E41-41AA-8646-05447F0F4A8B}" type="parTrans" cxnId="{D75E9B41-3068-4F49-AD85-2916E5A5CACB}">
      <dgm:prSet/>
      <dgm:spPr/>
      <dgm:t>
        <a:bodyPr/>
        <a:lstStyle/>
        <a:p>
          <a:endParaRPr lang="ru-RU"/>
        </a:p>
      </dgm:t>
    </dgm:pt>
    <dgm:pt modelId="{5A94DBD6-C3A2-45CF-9052-D8C7916AAF75}" type="sibTrans" cxnId="{D75E9B41-3068-4F49-AD85-2916E5A5CACB}">
      <dgm:prSet/>
      <dgm:spPr/>
      <dgm:t>
        <a:bodyPr/>
        <a:lstStyle/>
        <a:p>
          <a:endParaRPr lang="ru-RU"/>
        </a:p>
      </dgm:t>
    </dgm:pt>
    <dgm:pt modelId="{BE3406E6-6AFD-40E3-A07C-59A1E29AD4A8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Обеспечить </a:t>
          </a:r>
          <a:r>
            <a: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психолого-педагогическое </a:t>
          </a:r>
          <a:r>
            <a:rPr lang="ru-RU" sz="1800" b="1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сопровождение участников инновационного проекта по развитию физической культуры и формированию  осознанного ценностного отношения к ЗОЖ</a:t>
          </a:r>
          <a:endParaRPr lang="ru-RU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15CE44-81A3-4D8C-84B1-62485B75D84B}" type="parTrans" cxnId="{B784E38A-9CCA-415A-A0B9-2DBCC190881B}">
      <dgm:prSet/>
      <dgm:spPr/>
      <dgm:t>
        <a:bodyPr/>
        <a:lstStyle/>
        <a:p>
          <a:endParaRPr lang="ru-RU"/>
        </a:p>
      </dgm:t>
    </dgm:pt>
    <dgm:pt modelId="{552EE814-E8A0-41E8-8DA3-B20F4F593A7D}" type="sibTrans" cxnId="{B784E38A-9CCA-415A-A0B9-2DBCC190881B}">
      <dgm:prSet/>
      <dgm:spPr/>
      <dgm:t>
        <a:bodyPr/>
        <a:lstStyle/>
        <a:p>
          <a:endParaRPr lang="ru-RU"/>
        </a:p>
      </dgm:t>
    </dgm:pt>
    <dgm:pt modelId="{164A67C4-05E3-4F9E-B1D6-CACF6525EEF1}" type="pres">
      <dgm:prSet presAssocID="{4B11B561-DA2E-4038-871A-1388117F249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B5C103-BDB5-4B54-BF3A-208BB2CB5BC2}" type="pres">
      <dgm:prSet presAssocID="{4B11B561-DA2E-4038-871A-1388117F2491}" presName="matrix" presStyleCnt="0"/>
      <dgm:spPr/>
    </dgm:pt>
    <dgm:pt modelId="{781BCA63-6599-4752-BC92-61285F820E81}" type="pres">
      <dgm:prSet presAssocID="{4B11B561-DA2E-4038-871A-1388117F2491}" presName="tile1" presStyleLbl="node1" presStyleIdx="0" presStyleCnt="4" custLinFactNeighborX="-1681" custLinFactNeighborY="0"/>
      <dgm:spPr/>
      <dgm:t>
        <a:bodyPr/>
        <a:lstStyle/>
        <a:p>
          <a:endParaRPr lang="ru-RU"/>
        </a:p>
      </dgm:t>
    </dgm:pt>
    <dgm:pt modelId="{C451A02D-B108-400A-A0C3-899D4E4EFB9D}" type="pres">
      <dgm:prSet presAssocID="{4B11B561-DA2E-4038-871A-1388117F249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0C40A5-0C82-431C-B392-501BABEE59A8}" type="pres">
      <dgm:prSet presAssocID="{4B11B561-DA2E-4038-871A-1388117F2491}" presName="tile2" presStyleLbl="node1" presStyleIdx="1" presStyleCnt="4" custLinFactNeighborX="-826" custLinFactNeighborY="-2564"/>
      <dgm:spPr/>
      <dgm:t>
        <a:bodyPr/>
        <a:lstStyle/>
        <a:p>
          <a:endParaRPr lang="ru-RU"/>
        </a:p>
      </dgm:t>
    </dgm:pt>
    <dgm:pt modelId="{712ED266-C6D5-40A1-A605-67E67856C546}" type="pres">
      <dgm:prSet presAssocID="{4B11B561-DA2E-4038-871A-1388117F249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0EDEC0-1E42-40A4-80C4-CBB8719253C4}" type="pres">
      <dgm:prSet presAssocID="{4B11B561-DA2E-4038-871A-1388117F2491}" presName="tile3" presStyleLbl="node1" presStyleIdx="2" presStyleCnt="4" custLinFactNeighborX="1653" custLinFactNeighborY="2564"/>
      <dgm:spPr/>
      <dgm:t>
        <a:bodyPr/>
        <a:lstStyle/>
        <a:p>
          <a:endParaRPr lang="ru-RU"/>
        </a:p>
      </dgm:t>
    </dgm:pt>
    <dgm:pt modelId="{139CA210-7B4A-4DC2-9EB7-997BEE4170A7}" type="pres">
      <dgm:prSet presAssocID="{4B11B561-DA2E-4038-871A-1388117F249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B2D7B3-FF51-4FC7-9C1B-09D3B0915A45}" type="pres">
      <dgm:prSet presAssocID="{4B11B561-DA2E-4038-871A-1388117F2491}" presName="tile4" presStyleLbl="node1" presStyleIdx="3" presStyleCnt="4" custLinFactNeighborX="840" custLinFactNeighborY="1299"/>
      <dgm:spPr/>
      <dgm:t>
        <a:bodyPr/>
        <a:lstStyle/>
        <a:p>
          <a:endParaRPr lang="ru-RU"/>
        </a:p>
      </dgm:t>
    </dgm:pt>
    <dgm:pt modelId="{A9F3C69A-317A-44CF-8244-78D50BAEB8F4}" type="pres">
      <dgm:prSet presAssocID="{4B11B561-DA2E-4038-871A-1388117F249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188223-A67C-478F-9184-9493F253A17C}" type="pres">
      <dgm:prSet presAssocID="{4B11B561-DA2E-4038-871A-1388117F2491}" presName="centerTile" presStyleLbl="fgShp" presStyleIdx="0" presStyleCnt="1" custScaleX="316527" custScaleY="111764" custLinFactNeighborX="-139" custLinFactNeighborY="-166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64863F84-A840-49DD-B459-5083BAC8814F}" type="presOf" srcId="{E0760492-A51E-44DA-BCBD-B5E920F630F9}" destId="{880EDEC0-1E42-40A4-80C4-CBB8719253C4}" srcOrd="0" destOrd="0" presId="urn:microsoft.com/office/officeart/2005/8/layout/matrix1"/>
    <dgm:cxn modelId="{D75E9B41-3068-4F49-AD85-2916E5A5CACB}" srcId="{A340480C-88FC-45DE-96CB-34D9246B38CD}" destId="{E0760492-A51E-44DA-BCBD-B5E920F630F9}" srcOrd="2" destOrd="0" parTransId="{DAB63420-4E41-41AA-8646-05447F0F4A8B}" sibTransId="{5A94DBD6-C3A2-45CF-9052-D8C7916AAF75}"/>
    <dgm:cxn modelId="{282592D2-E3AC-4940-ACF6-ACA71F5A3F8D}" type="presOf" srcId="{6D6AC7DD-3F76-416B-BF6C-0A2E3C55E62C}" destId="{C451A02D-B108-400A-A0C3-899D4E4EFB9D}" srcOrd="1" destOrd="0" presId="urn:microsoft.com/office/officeart/2005/8/layout/matrix1"/>
    <dgm:cxn modelId="{D54E8D84-751A-4393-A717-002A83E87DFC}" type="presOf" srcId="{E0760492-A51E-44DA-BCBD-B5E920F630F9}" destId="{139CA210-7B4A-4DC2-9EB7-997BEE4170A7}" srcOrd="1" destOrd="0" presId="urn:microsoft.com/office/officeart/2005/8/layout/matrix1"/>
    <dgm:cxn modelId="{D8E9AC77-A73A-4356-BFB4-8D98C66F0410}" type="presOf" srcId="{BE3406E6-6AFD-40E3-A07C-59A1E29AD4A8}" destId="{A9F3C69A-317A-44CF-8244-78D50BAEB8F4}" srcOrd="1" destOrd="0" presId="urn:microsoft.com/office/officeart/2005/8/layout/matrix1"/>
    <dgm:cxn modelId="{15CDCD4A-0D34-4FDF-9D14-FCB4AB30163C}" type="presOf" srcId="{6881D0D7-5DA6-4A9D-8BB9-4187808BCFC0}" destId="{712ED266-C6D5-40A1-A605-67E67856C546}" srcOrd="1" destOrd="0" presId="urn:microsoft.com/office/officeart/2005/8/layout/matrix1"/>
    <dgm:cxn modelId="{E1870149-2EAA-4B5D-A8D8-F74A8C61E0FF}" srcId="{A340480C-88FC-45DE-96CB-34D9246B38CD}" destId="{6D6AC7DD-3F76-416B-BF6C-0A2E3C55E62C}" srcOrd="0" destOrd="0" parTransId="{C687A738-9C34-4BAA-8CE6-BA9C365412A4}" sibTransId="{A30BFB50-2580-4259-9F7D-896DDB97EE59}"/>
    <dgm:cxn modelId="{269B9B0D-49BE-4241-BA44-36487B33AE27}" type="presOf" srcId="{6D6AC7DD-3F76-416B-BF6C-0A2E3C55E62C}" destId="{781BCA63-6599-4752-BC92-61285F820E81}" srcOrd="0" destOrd="0" presId="urn:microsoft.com/office/officeart/2005/8/layout/matrix1"/>
    <dgm:cxn modelId="{235AEBEF-0386-45F8-BE94-247E33BE5C51}" srcId="{4B11B561-DA2E-4038-871A-1388117F2491}" destId="{A340480C-88FC-45DE-96CB-34D9246B38CD}" srcOrd="0" destOrd="0" parTransId="{BF90FFA1-AA2A-4B5A-9B87-9659D2A052A8}" sibTransId="{1471FFCB-E713-4489-83EB-5BCF7D1001BD}"/>
    <dgm:cxn modelId="{482E7533-9E5F-4833-9A69-5FA861951727}" type="presOf" srcId="{A340480C-88FC-45DE-96CB-34D9246B38CD}" destId="{D0188223-A67C-478F-9184-9493F253A17C}" srcOrd="0" destOrd="0" presId="urn:microsoft.com/office/officeart/2005/8/layout/matrix1"/>
    <dgm:cxn modelId="{D84EBC91-C778-45CC-A274-E23B1C7526BC}" srcId="{A340480C-88FC-45DE-96CB-34D9246B38CD}" destId="{6881D0D7-5DA6-4A9D-8BB9-4187808BCFC0}" srcOrd="1" destOrd="0" parTransId="{1BB861F5-9660-47B1-AAA7-E6498CADA74A}" sibTransId="{4FB50213-3E8A-4620-ACA0-1A41AE362C29}"/>
    <dgm:cxn modelId="{1E2C39D0-5B87-49C7-AF9D-28A5A87074EF}" type="presOf" srcId="{BE3406E6-6AFD-40E3-A07C-59A1E29AD4A8}" destId="{76B2D7B3-FF51-4FC7-9C1B-09D3B0915A45}" srcOrd="0" destOrd="0" presId="urn:microsoft.com/office/officeart/2005/8/layout/matrix1"/>
    <dgm:cxn modelId="{752550CD-B4AC-41A2-9B6B-D7F3FC2CB665}" type="presOf" srcId="{6881D0D7-5DA6-4A9D-8BB9-4187808BCFC0}" destId="{860C40A5-0C82-431C-B392-501BABEE59A8}" srcOrd="0" destOrd="0" presId="urn:microsoft.com/office/officeart/2005/8/layout/matrix1"/>
    <dgm:cxn modelId="{3E1DE1B2-0A83-4319-AEFA-3DDC14A56454}" type="presOf" srcId="{4B11B561-DA2E-4038-871A-1388117F2491}" destId="{164A67C4-05E3-4F9E-B1D6-CACF6525EEF1}" srcOrd="0" destOrd="0" presId="urn:microsoft.com/office/officeart/2005/8/layout/matrix1"/>
    <dgm:cxn modelId="{B784E38A-9CCA-415A-A0B9-2DBCC190881B}" srcId="{A340480C-88FC-45DE-96CB-34D9246B38CD}" destId="{BE3406E6-6AFD-40E3-A07C-59A1E29AD4A8}" srcOrd="3" destOrd="0" parTransId="{1615CE44-81A3-4D8C-84B1-62485B75D84B}" sibTransId="{552EE814-E8A0-41E8-8DA3-B20F4F593A7D}"/>
    <dgm:cxn modelId="{04F2C282-A832-4785-8F2E-FB2243EA66F4}" type="presParOf" srcId="{164A67C4-05E3-4F9E-B1D6-CACF6525EEF1}" destId="{9DB5C103-BDB5-4B54-BF3A-208BB2CB5BC2}" srcOrd="0" destOrd="0" presId="urn:microsoft.com/office/officeart/2005/8/layout/matrix1"/>
    <dgm:cxn modelId="{29924BA5-E657-4663-90FD-AE6568CBFEBF}" type="presParOf" srcId="{9DB5C103-BDB5-4B54-BF3A-208BB2CB5BC2}" destId="{781BCA63-6599-4752-BC92-61285F820E81}" srcOrd="0" destOrd="0" presId="urn:microsoft.com/office/officeart/2005/8/layout/matrix1"/>
    <dgm:cxn modelId="{28E97D1B-16E0-4423-AFEE-99DCAFB74EEC}" type="presParOf" srcId="{9DB5C103-BDB5-4B54-BF3A-208BB2CB5BC2}" destId="{C451A02D-B108-400A-A0C3-899D4E4EFB9D}" srcOrd="1" destOrd="0" presId="urn:microsoft.com/office/officeart/2005/8/layout/matrix1"/>
    <dgm:cxn modelId="{B60580F9-5AF8-453F-B8C1-AD5A5804AD11}" type="presParOf" srcId="{9DB5C103-BDB5-4B54-BF3A-208BB2CB5BC2}" destId="{860C40A5-0C82-431C-B392-501BABEE59A8}" srcOrd="2" destOrd="0" presId="urn:microsoft.com/office/officeart/2005/8/layout/matrix1"/>
    <dgm:cxn modelId="{DBA0E14A-A785-4EA5-832D-154ACD25E142}" type="presParOf" srcId="{9DB5C103-BDB5-4B54-BF3A-208BB2CB5BC2}" destId="{712ED266-C6D5-40A1-A605-67E67856C546}" srcOrd="3" destOrd="0" presId="urn:microsoft.com/office/officeart/2005/8/layout/matrix1"/>
    <dgm:cxn modelId="{9FBE37F7-4FF8-40FD-AD5E-18F781192086}" type="presParOf" srcId="{9DB5C103-BDB5-4B54-BF3A-208BB2CB5BC2}" destId="{880EDEC0-1E42-40A4-80C4-CBB8719253C4}" srcOrd="4" destOrd="0" presId="urn:microsoft.com/office/officeart/2005/8/layout/matrix1"/>
    <dgm:cxn modelId="{862D201C-083A-4A1C-9593-E9F555CE3EFA}" type="presParOf" srcId="{9DB5C103-BDB5-4B54-BF3A-208BB2CB5BC2}" destId="{139CA210-7B4A-4DC2-9EB7-997BEE4170A7}" srcOrd="5" destOrd="0" presId="urn:microsoft.com/office/officeart/2005/8/layout/matrix1"/>
    <dgm:cxn modelId="{32B4C677-9013-4654-892E-528821BA6823}" type="presParOf" srcId="{9DB5C103-BDB5-4B54-BF3A-208BB2CB5BC2}" destId="{76B2D7B3-FF51-4FC7-9C1B-09D3B0915A45}" srcOrd="6" destOrd="0" presId="urn:microsoft.com/office/officeart/2005/8/layout/matrix1"/>
    <dgm:cxn modelId="{DC654ECA-FC82-441D-9E21-99D6C39B2CD6}" type="presParOf" srcId="{9DB5C103-BDB5-4B54-BF3A-208BB2CB5BC2}" destId="{A9F3C69A-317A-44CF-8244-78D50BAEB8F4}" srcOrd="7" destOrd="0" presId="urn:microsoft.com/office/officeart/2005/8/layout/matrix1"/>
    <dgm:cxn modelId="{B27B2E74-832D-4728-AFD8-363D782F8F45}" type="presParOf" srcId="{164A67C4-05E3-4F9E-B1D6-CACF6525EEF1}" destId="{D0188223-A67C-478F-9184-9493F253A17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CE043F-8854-4733-94CE-82D94A75F8D7}" type="doc">
      <dgm:prSet loTypeId="urn:microsoft.com/office/officeart/2005/8/layout/vList4#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EE9359C-FAA0-43CC-9668-A620A57E7723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Инновационные технологии в физическом развитии  детей дошкольного возраста» - для работников дошкольных образовательных учреждений 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ст. Ленинградской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274405-1F54-4703-9740-A0E17198728D}" type="parTrans" cxnId="{F901B8D1-2BB5-4ED1-97C0-32BDBD7B228E}">
      <dgm:prSet/>
      <dgm:spPr/>
      <dgm:t>
        <a:bodyPr/>
        <a:lstStyle/>
        <a:p>
          <a:endParaRPr lang="ru-RU"/>
        </a:p>
      </dgm:t>
    </dgm:pt>
    <dgm:pt modelId="{DC3C213E-F39B-4EC7-B934-885BF36271C7}" type="sibTrans" cxnId="{F901B8D1-2BB5-4ED1-97C0-32BDBD7B228E}">
      <dgm:prSet/>
      <dgm:spPr/>
      <dgm:t>
        <a:bodyPr/>
        <a:lstStyle/>
        <a:p>
          <a:endParaRPr lang="ru-RU"/>
        </a:p>
      </dgm:t>
    </dgm:pt>
    <dgm:pt modelId="{D83DB626-F617-4002-9A9E-9AA9936B8C19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«Формирование основ культуры здоровья дошкольников в процессе сотрудничества педагогов и родителей» для педагогов МБУ ДО ДЮСШ  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г. Тимашевска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5C987B-0608-4398-9E6E-56B7F9CD5BE8}" type="parTrans" cxnId="{F69D60D9-DD23-45B0-AB02-020FC195F737}">
      <dgm:prSet/>
      <dgm:spPr/>
      <dgm:t>
        <a:bodyPr/>
        <a:lstStyle/>
        <a:p>
          <a:endParaRPr lang="ru-RU"/>
        </a:p>
      </dgm:t>
    </dgm:pt>
    <dgm:pt modelId="{704C3640-5672-4FC5-BB3C-E5BD0D34CA5A}" type="sibTrans" cxnId="{F69D60D9-DD23-45B0-AB02-020FC195F737}">
      <dgm:prSet/>
      <dgm:spPr/>
      <dgm:t>
        <a:bodyPr/>
        <a:lstStyle/>
        <a:p>
          <a:endParaRPr lang="ru-RU"/>
        </a:p>
      </dgm:t>
    </dgm:pt>
    <dgm:pt modelId="{A00F4D88-8DDE-4584-8284-24F1202BCAA7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Общественная  организация «Федерация художественной гимнастики Краснодарского края» по обобщению педагогического опыта «Развитие дошкольников и младших школьников средствами художественной гимнастики» 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г. Краснодар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EA187B-AB4B-4316-A424-8F0D20101491}" type="parTrans" cxnId="{AE069BE7-CCB0-4AB8-AA72-DB9E536CFDCD}">
      <dgm:prSet/>
      <dgm:spPr/>
      <dgm:t>
        <a:bodyPr/>
        <a:lstStyle/>
        <a:p>
          <a:endParaRPr lang="ru-RU"/>
        </a:p>
      </dgm:t>
    </dgm:pt>
    <dgm:pt modelId="{C22FA599-4CAF-4FD9-B59D-0582CA44362F}" type="sibTrans" cxnId="{AE069BE7-CCB0-4AB8-AA72-DB9E536CFDCD}">
      <dgm:prSet/>
      <dgm:spPr/>
      <dgm:t>
        <a:bodyPr/>
        <a:lstStyle/>
        <a:p>
          <a:endParaRPr lang="ru-RU"/>
        </a:p>
      </dgm:t>
    </dgm:pt>
    <dgm:pt modelId="{A01E0BB1-EB49-4D7F-8617-82DC112365F1}">
      <dgm:prSet custT="1"/>
      <dgm:spPr/>
      <dgm:t>
        <a:bodyPr/>
        <a:lstStyle/>
        <a:p>
          <a:r>
            <a:rPr lang="ru-RU" sz="1300" dirty="0" smtClean="0"/>
            <a:t>       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Для педагогов  ДО на краевых курсах повышения квалификации педагогических работников УДОД </a:t>
          </a:r>
        </a:p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-  Для педагогов дополнительного образования МАОУ ДОД ДЮСШ  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ст. Брюховецкой 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тема «Физическое развитие детей младшего школьного и дошкольного возраста средствами художественной гимнастики»</a:t>
          </a:r>
        </a:p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- в МБО ДО ДЮСШ «Восход» Тема «Танцы и хореографические упражнения – как самый красивый 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ст. </a:t>
          </a:r>
          <a:r>
            <a:rPr lang="ru-RU" sz="1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Старовеличковской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путь к здоровью»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6496F2-7F42-4A4E-85CD-1A245298365D}" type="parTrans" cxnId="{30DC989B-BDB7-42B8-B233-0379EFD43FB1}">
      <dgm:prSet/>
      <dgm:spPr/>
      <dgm:t>
        <a:bodyPr/>
        <a:lstStyle/>
        <a:p>
          <a:endParaRPr lang="ru-RU"/>
        </a:p>
      </dgm:t>
    </dgm:pt>
    <dgm:pt modelId="{9828F58F-1000-4CB4-9E1F-F4B14B583387}" type="sibTrans" cxnId="{30DC989B-BDB7-42B8-B233-0379EFD43FB1}">
      <dgm:prSet/>
      <dgm:spPr/>
      <dgm:t>
        <a:bodyPr/>
        <a:lstStyle/>
        <a:p>
          <a:endParaRPr lang="ru-RU"/>
        </a:p>
      </dgm:t>
    </dgm:pt>
    <dgm:pt modelId="{ED3D7701-B4BA-435F-A1CC-FE1023D4D5C6}" type="pres">
      <dgm:prSet presAssocID="{C7CE043F-8854-4733-94CE-82D94A75F8D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8BC2F8-B82B-454A-AA8F-6FE8F8943DC5}" type="pres">
      <dgm:prSet presAssocID="{5EE9359C-FAA0-43CC-9668-A620A57E7723}" presName="comp" presStyleCnt="0"/>
      <dgm:spPr/>
    </dgm:pt>
    <dgm:pt modelId="{8FF0B2C2-9E16-430F-9645-61080F47BFC4}" type="pres">
      <dgm:prSet presAssocID="{5EE9359C-FAA0-43CC-9668-A620A57E7723}" presName="box" presStyleLbl="node1" presStyleIdx="0" presStyleCnt="4"/>
      <dgm:spPr/>
      <dgm:t>
        <a:bodyPr/>
        <a:lstStyle/>
        <a:p>
          <a:endParaRPr lang="ru-RU"/>
        </a:p>
      </dgm:t>
    </dgm:pt>
    <dgm:pt modelId="{942E29FB-870A-4867-8933-E472281F1A09}" type="pres">
      <dgm:prSet presAssocID="{5EE9359C-FAA0-43CC-9668-A620A57E7723}" presName="img" presStyleLbl="fgImgPlace1" presStyleIdx="0" presStyleCnt="4"/>
      <dgm:spPr/>
    </dgm:pt>
    <dgm:pt modelId="{A9277562-42D5-49F2-8C61-9853157EF5CC}" type="pres">
      <dgm:prSet presAssocID="{5EE9359C-FAA0-43CC-9668-A620A57E7723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83D980-4F6B-4BD1-BA9A-3158F5436B88}" type="pres">
      <dgm:prSet presAssocID="{DC3C213E-F39B-4EC7-B934-885BF36271C7}" presName="spacer" presStyleCnt="0"/>
      <dgm:spPr/>
    </dgm:pt>
    <dgm:pt modelId="{E5492F8B-B5F2-4B39-BC51-255C9A3D160C}" type="pres">
      <dgm:prSet presAssocID="{D83DB626-F617-4002-9A9E-9AA9936B8C19}" presName="comp" presStyleCnt="0"/>
      <dgm:spPr/>
    </dgm:pt>
    <dgm:pt modelId="{7C86FB8B-D244-4D12-929D-0D409B3C7FF4}" type="pres">
      <dgm:prSet presAssocID="{D83DB626-F617-4002-9A9E-9AA9936B8C19}" presName="box" presStyleLbl="node1" presStyleIdx="1" presStyleCnt="4"/>
      <dgm:spPr/>
      <dgm:t>
        <a:bodyPr/>
        <a:lstStyle/>
        <a:p>
          <a:endParaRPr lang="ru-RU"/>
        </a:p>
      </dgm:t>
    </dgm:pt>
    <dgm:pt modelId="{3A255A90-B7BE-4F10-BFDF-45252EBDD41D}" type="pres">
      <dgm:prSet presAssocID="{D83DB626-F617-4002-9A9E-9AA9936B8C19}" presName="img" presStyleLbl="fgImgPlace1" presStyleIdx="1" presStyleCnt="4"/>
      <dgm:spPr/>
    </dgm:pt>
    <dgm:pt modelId="{026C1879-2B7A-4781-9A82-DC55467BAD99}" type="pres">
      <dgm:prSet presAssocID="{D83DB626-F617-4002-9A9E-9AA9936B8C19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8B67A5-3B58-46B2-AE46-CE62CD1B4483}" type="pres">
      <dgm:prSet presAssocID="{704C3640-5672-4FC5-BB3C-E5BD0D34CA5A}" presName="spacer" presStyleCnt="0"/>
      <dgm:spPr/>
    </dgm:pt>
    <dgm:pt modelId="{5B6C3AB3-EC32-42EE-AA57-E73FCEA0F142}" type="pres">
      <dgm:prSet presAssocID="{A00F4D88-8DDE-4584-8284-24F1202BCAA7}" presName="comp" presStyleCnt="0"/>
      <dgm:spPr/>
    </dgm:pt>
    <dgm:pt modelId="{D2498D2C-DD28-4CD5-BF0A-7F30E9A9EFB4}" type="pres">
      <dgm:prSet presAssocID="{A00F4D88-8DDE-4584-8284-24F1202BCAA7}" presName="box" presStyleLbl="node1" presStyleIdx="2" presStyleCnt="4"/>
      <dgm:spPr/>
      <dgm:t>
        <a:bodyPr/>
        <a:lstStyle/>
        <a:p>
          <a:endParaRPr lang="ru-RU"/>
        </a:p>
      </dgm:t>
    </dgm:pt>
    <dgm:pt modelId="{E2A38920-CE36-436E-BBC6-D0F81BBD9746}" type="pres">
      <dgm:prSet presAssocID="{A00F4D88-8DDE-4584-8284-24F1202BCAA7}" presName="img" presStyleLbl="fgImgPlace1" presStyleIdx="2" presStyleCnt="4"/>
      <dgm:spPr/>
    </dgm:pt>
    <dgm:pt modelId="{27B92AEA-7C1D-4EA6-953D-2E57AB4D3D9C}" type="pres">
      <dgm:prSet presAssocID="{A00F4D88-8DDE-4584-8284-24F1202BCAA7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506358-9658-418D-89B6-8764E5EE8959}" type="pres">
      <dgm:prSet presAssocID="{C22FA599-4CAF-4FD9-B59D-0582CA44362F}" presName="spacer" presStyleCnt="0"/>
      <dgm:spPr/>
    </dgm:pt>
    <dgm:pt modelId="{D5FA65FF-A958-4FD8-87D6-29AFC49ADA8A}" type="pres">
      <dgm:prSet presAssocID="{A01E0BB1-EB49-4D7F-8617-82DC112365F1}" presName="comp" presStyleCnt="0"/>
      <dgm:spPr/>
    </dgm:pt>
    <dgm:pt modelId="{8D0597ED-C4D4-4869-BBE4-7EF2C19269EF}" type="pres">
      <dgm:prSet presAssocID="{A01E0BB1-EB49-4D7F-8617-82DC112365F1}" presName="box" presStyleLbl="node1" presStyleIdx="3" presStyleCnt="4" custScaleY="132521"/>
      <dgm:spPr/>
      <dgm:t>
        <a:bodyPr/>
        <a:lstStyle/>
        <a:p>
          <a:endParaRPr lang="ru-RU"/>
        </a:p>
      </dgm:t>
    </dgm:pt>
    <dgm:pt modelId="{9E6F6C1F-47B2-4459-9835-A8117407E8CB}" type="pres">
      <dgm:prSet presAssocID="{A01E0BB1-EB49-4D7F-8617-82DC112365F1}" presName="img" presStyleLbl="fgImgPlace1" presStyleIdx="3" presStyleCnt="4"/>
      <dgm:spPr/>
    </dgm:pt>
    <dgm:pt modelId="{450840EB-42F4-4842-9A70-4219944295E8}" type="pres">
      <dgm:prSet presAssocID="{A01E0BB1-EB49-4D7F-8617-82DC112365F1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76AC57-7230-4D4E-9E92-30AE643F2C9F}" type="presOf" srcId="{D83DB626-F617-4002-9A9E-9AA9936B8C19}" destId="{7C86FB8B-D244-4D12-929D-0D409B3C7FF4}" srcOrd="0" destOrd="0" presId="urn:microsoft.com/office/officeart/2005/8/layout/vList4#2"/>
    <dgm:cxn modelId="{64DA4498-6FAD-45DE-AF82-73F0188EB0BB}" type="presOf" srcId="{5EE9359C-FAA0-43CC-9668-A620A57E7723}" destId="{A9277562-42D5-49F2-8C61-9853157EF5CC}" srcOrd="1" destOrd="0" presId="urn:microsoft.com/office/officeart/2005/8/layout/vList4#2"/>
    <dgm:cxn modelId="{F69D60D9-DD23-45B0-AB02-020FC195F737}" srcId="{C7CE043F-8854-4733-94CE-82D94A75F8D7}" destId="{D83DB626-F617-4002-9A9E-9AA9936B8C19}" srcOrd="1" destOrd="0" parTransId="{C05C987B-0608-4398-9E6E-56B7F9CD5BE8}" sibTransId="{704C3640-5672-4FC5-BB3C-E5BD0D34CA5A}"/>
    <dgm:cxn modelId="{30DC989B-BDB7-42B8-B233-0379EFD43FB1}" srcId="{C7CE043F-8854-4733-94CE-82D94A75F8D7}" destId="{A01E0BB1-EB49-4D7F-8617-82DC112365F1}" srcOrd="3" destOrd="0" parTransId="{E46496F2-7F42-4A4E-85CD-1A245298365D}" sibTransId="{9828F58F-1000-4CB4-9E1F-F4B14B583387}"/>
    <dgm:cxn modelId="{E606F399-EF0B-4527-9E49-91031276195F}" type="presOf" srcId="{A00F4D88-8DDE-4584-8284-24F1202BCAA7}" destId="{D2498D2C-DD28-4CD5-BF0A-7F30E9A9EFB4}" srcOrd="0" destOrd="0" presId="urn:microsoft.com/office/officeart/2005/8/layout/vList4#2"/>
    <dgm:cxn modelId="{A2FDD6AA-F9A6-4DAD-AA7C-0DC9FDEF54F7}" type="presOf" srcId="{A01E0BB1-EB49-4D7F-8617-82DC112365F1}" destId="{8D0597ED-C4D4-4869-BBE4-7EF2C19269EF}" srcOrd="0" destOrd="0" presId="urn:microsoft.com/office/officeart/2005/8/layout/vList4#2"/>
    <dgm:cxn modelId="{F901B8D1-2BB5-4ED1-97C0-32BDBD7B228E}" srcId="{C7CE043F-8854-4733-94CE-82D94A75F8D7}" destId="{5EE9359C-FAA0-43CC-9668-A620A57E7723}" srcOrd="0" destOrd="0" parTransId="{09274405-1F54-4703-9740-A0E17198728D}" sibTransId="{DC3C213E-F39B-4EC7-B934-885BF36271C7}"/>
    <dgm:cxn modelId="{B1537E5F-FF82-4194-829D-DB5E4FC27CAF}" type="presOf" srcId="{D83DB626-F617-4002-9A9E-9AA9936B8C19}" destId="{026C1879-2B7A-4781-9A82-DC55467BAD99}" srcOrd="1" destOrd="0" presId="urn:microsoft.com/office/officeart/2005/8/layout/vList4#2"/>
    <dgm:cxn modelId="{0B4FFA26-9D1A-430F-883F-9D45E0644993}" type="presOf" srcId="{C7CE043F-8854-4733-94CE-82D94A75F8D7}" destId="{ED3D7701-B4BA-435F-A1CC-FE1023D4D5C6}" srcOrd="0" destOrd="0" presId="urn:microsoft.com/office/officeart/2005/8/layout/vList4#2"/>
    <dgm:cxn modelId="{C133821E-B795-46C2-9543-DF4CE38549B9}" type="presOf" srcId="{A01E0BB1-EB49-4D7F-8617-82DC112365F1}" destId="{450840EB-42F4-4842-9A70-4219944295E8}" srcOrd="1" destOrd="0" presId="urn:microsoft.com/office/officeart/2005/8/layout/vList4#2"/>
    <dgm:cxn modelId="{AE9539A4-8E81-47A0-A5AB-2ABA49AC275B}" type="presOf" srcId="{5EE9359C-FAA0-43CC-9668-A620A57E7723}" destId="{8FF0B2C2-9E16-430F-9645-61080F47BFC4}" srcOrd="0" destOrd="0" presId="urn:microsoft.com/office/officeart/2005/8/layout/vList4#2"/>
    <dgm:cxn modelId="{5D775AED-8EB4-4015-B4DF-EAE9ECEAA582}" type="presOf" srcId="{A00F4D88-8DDE-4584-8284-24F1202BCAA7}" destId="{27B92AEA-7C1D-4EA6-953D-2E57AB4D3D9C}" srcOrd="1" destOrd="0" presId="urn:microsoft.com/office/officeart/2005/8/layout/vList4#2"/>
    <dgm:cxn modelId="{AE069BE7-CCB0-4AB8-AA72-DB9E536CFDCD}" srcId="{C7CE043F-8854-4733-94CE-82D94A75F8D7}" destId="{A00F4D88-8DDE-4584-8284-24F1202BCAA7}" srcOrd="2" destOrd="0" parTransId="{B8EA187B-AB4B-4316-A424-8F0D20101491}" sibTransId="{C22FA599-4CAF-4FD9-B59D-0582CA44362F}"/>
    <dgm:cxn modelId="{20D72BF8-3BD2-4B42-BB76-52F7B2928693}" type="presParOf" srcId="{ED3D7701-B4BA-435F-A1CC-FE1023D4D5C6}" destId="{828BC2F8-B82B-454A-AA8F-6FE8F8943DC5}" srcOrd="0" destOrd="0" presId="urn:microsoft.com/office/officeart/2005/8/layout/vList4#2"/>
    <dgm:cxn modelId="{324B7E37-876B-4DDE-912E-4DFFE386B094}" type="presParOf" srcId="{828BC2F8-B82B-454A-AA8F-6FE8F8943DC5}" destId="{8FF0B2C2-9E16-430F-9645-61080F47BFC4}" srcOrd="0" destOrd="0" presId="urn:microsoft.com/office/officeart/2005/8/layout/vList4#2"/>
    <dgm:cxn modelId="{8BE362F7-D7FE-4BF0-A8CD-5B96B316CB19}" type="presParOf" srcId="{828BC2F8-B82B-454A-AA8F-6FE8F8943DC5}" destId="{942E29FB-870A-4867-8933-E472281F1A09}" srcOrd="1" destOrd="0" presId="urn:microsoft.com/office/officeart/2005/8/layout/vList4#2"/>
    <dgm:cxn modelId="{FC3A94D4-F10B-4B15-9C27-B49D49C77A75}" type="presParOf" srcId="{828BC2F8-B82B-454A-AA8F-6FE8F8943DC5}" destId="{A9277562-42D5-49F2-8C61-9853157EF5CC}" srcOrd="2" destOrd="0" presId="urn:microsoft.com/office/officeart/2005/8/layout/vList4#2"/>
    <dgm:cxn modelId="{FB9494F1-C602-408B-B5A6-0688271E5C36}" type="presParOf" srcId="{ED3D7701-B4BA-435F-A1CC-FE1023D4D5C6}" destId="{6383D980-4F6B-4BD1-BA9A-3158F5436B88}" srcOrd="1" destOrd="0" presId="urn:microsoft.com/office/officeart/2005/8/layout/vList4#2"/>
    <dgm:cxn modelId="{1F582E1B-4E2C-49F7-83D5-2CB6913073C1}" type="presParOf" srcId="{ED3D7701-B4BA-435F-A1CC-FE1023D4D5C6}" destId="{E5492F8B-B5F2-4B39-BC51-255C9A3D160C}" srcOrd="2" destOrd="0" presId="urn:microsoft.com/office/officeart/2005/8/layout/vList4#2"/>
    <dgm:cxn modelId="{9420C08B-0CB0-41FC-A574-F10C9FFD95E7}" type="presParOf" srcId="{E5492F8B-B5F2-4B39-BC51-255C9A3D160C}" destId="{7C86FB8B-D244-4D12-929D-0D409B3C7FF4}" srcOrd="0" destOrd="0" presId="urn:microsoft.com/office/officeart/2005/8/layout/vList4#2"/>
    <dgm:cxn modelId="{8ED1BC80-934E-4B1A-B3AC-39A1F14EBBEE}" type="presParOf" srcId="{E5492F8B-B5F2-4B39-BC51-255C9A3D160C}" destId="{3A255A90-B7BE-4F10-BFDF-45252EBDD41D}" srcOrd="1" destOrd="0" presId="urn:microsoft.com/office/officeart/2005/8/layout/vList4#2"/>
    <dgm:cxn modelId="{153DDB0A-A99B-43FF-842C-4121D1A6E460}" type="presParOf" srcId="{E5492F8B-B5F2-4B39-BC51-255C9A3D160C}" destId="{026C1879-2B7A-4781-9A82-DC55467BAD99}" srcOrd="2" destOrd="0" presId="urn:microsoft.com/office/officeart/2005/8/layout/vList4#2"/>
    <dgm:cxn modelId="{0588BD46-033A-4BFF-9B07-4CFF33F12CCE}" type="presParOf" srcId="{ED3D7701-B4BA-435F-A1CC-FE1023D4D5C6}" destId="{C28B67A5-3B58-46B2-AE46-CE62CD1B4483}" srcOrd="3" destOrd="0" presId="urn:microsoft.com/office/officeart/2005/8/layout/vList4#2"/>
    <dgm:cxn modelId="{A77A0078-8C34-430C-9FD1-5C2F27632898}" type="presParOf" srcId="{ED3D7701-B4BA-435F-A1CC-FE1023D4D5C6}" destId="{5B6C3AB3-EC32-42EE-AA57-E73FCEA0F142}" srcOrd="4" destOrd="0" presId="urn:microsoft.com/office/officeart/2005/8/layout/vList4#2"/>
    <dgm:cxn modelId="{98562704-99F3-449D-922E-CF7769F9D4C4}" type="presParOf" srcId="{5B6C3AB3-EC32-42EE-AA57-E73FCEA0F142}" destId="{D2498D2C-DD28-4CD5-BF0A-7F30E9A9EFB4}" srcOrd="0" destOrd="0" presId="urn:microsoft.com/office/officeart/2005/8/layout/vList4#2"/>
    <dgm:cxn modelId="{28C35990-4634-4745-AC09-0F0AD96D8F1C}" type="presParOf" srcId="{5B6C3AB3-EC32-42EE-AA57-E73FCEA0F142}" destId="{E2A38920-CE36-436E-BBC6-D0F81BBD9746}" srcOrd="1" destOrd="0" presId="urn:microsoft.com/office/officeart/2005/8/layout/vList4#2"/>
    <dgm:cxn modelId="{0D1B239B-1EC1-4B22-B3C5-8DFE27CB2E6A}" type="presParOf" srcId="{5B6C3AB3-EC32-42EE-AA57-E73FCEA0F142}" destId="{27B92AEA-7C1D-4EA6-953D-2E57AB4D3D9C}" srcOrd="2" destOrd="0" presId="urn:microsoft.com/office/officeart/2005/8/layout/vList4#2"/>
    <dgm:cxn modelId="{563F6911-18F0-4D8F-BB75-8ED68520CDFB}" type="presParOf" srcId="{ED3D7701-B4BA-435F-A1CC-FE1023D4D5C6}" destId="{75506358-9658-418D-89B6-8764E5EE8959}" srcOrd="5" destOrd="0" presId="urn:microsoft.com/office/officeart/2005/8/layout/vList4#2"/>
    <dgm:cxn modelId="{86AE06C0-6A0D-4EBC-919A-38708D4F7B68}" type="presParOf" srcId="{ED3D7701-B4BA-435F-A1CC-FE1023D4D5C6}" destId="{D5FA65FF-A958-4FD8-87D6-29AFC49ADA8A}" srcOrd="6" destOrd="0" presId="urn:microsoft.com/office/officeart/2005/8/layout/vList4#2"/>
    <dgm:cxn modelId="{D1FF7693-51EA-437D-AF04-75EC0BFDC612}" type="presParOf" srcId="{D5FA65FF-A958-4FD8-87D6-29AFC49ADA8A}" destId="{8D0597ED-C4D4-4869-BBE4-7EF2C19269EF}" srcOrd="0" destOrd="0" presId="urn:microsoft.com/office/officeart/2005/8/layout/vList4#2"/>
    <dgm:cxn modelId="{C8476152-C610-45CD-AFA1-A6768F8FC834}" type="presParOf" srcId="{D5FA65FF-A958-4FD8-87D6-29AFC49ADA8A}" destId="{9E6F6C1F-47B2-4459-9835-A8117407E8CB}" srcOrd="1" destOrd="0" presId="urn:microsoft.com/office/officeart/2005/8/layout/vList4#2"/>
    <dgm:cxn modelId="{EFE502E9-798C-4246-B3D3-BBE333FABC9A}" type="presParOf" srcId="{D5FA65FF-A958-4FD8-87D6-29AFC49ADA8A}" destId="{450840EB-42F4-4842-9A70-4219944295E8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D5B58A-7CAB-4795-9839-A3DC28D83760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04E4718-4552-4D33-9E4C-5DACF3EDF7A2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Семинар-практикум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DC6890-EEE9-4603-BDA9-4AEB8F8129B1}" type="parTrans" cxnId="{66DF9891-EB9F-4754-8514-8A4BC797DE03}">
      <dgm:prSet/>
      <dgm:spPr/>
      <dgm:t>
        <a:bodyPr/>
        <a:lstStyle/>
        <a:p>
          <a:endParaRPr lang="ru-RU"/>
        </a:p>
      </dgm:t>
    </dgm:pt>
    <dgm:pt modelId="{0BC9EF39-AD20-434A-B74C-79F046078AFA}" type="sibTrans" cxnId="{66DF9891-EB9F-4754-8514-8A4BC797DE03}">
      <dgm:prSet/>
      <dgm:spPr/>
      <dgm:t>
        <a:bodyPr/>
        <a:lstStyle/>
        <a:p>
          <a:endParaRPr lang="ru-RU"/>
        </a:p>
      </dgm:t>
    </dgm:pt>
    <dgm:pt modelId="{A6978B81-B75E-4656-B435-6F501ACCB09E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 руководителями образовательных учреждений района: демонстрация инновационного опыта работы «Реализация модели сетевого взаимодействия ДОУ и ДЮСШ в работе с воспитанниками и родителями по приобщению к   физической культуре и формированию навыков ЗОЖ»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6666D2-01A8-4BBC-82AA-FD5F785D3C1D}" type="parTrans" cxnId="{5F6CD942-2C67-4578-A820-ED362E8AE232}">
      <dgm:prSet/>
      <dgm:spPr/>
      <dgm:t>
        <a:bodyPr/>
        <a:lstStyle/>
        <a:p>
          <a:endParaRPr lang="ru-RU"/>
        </a:p>
      </dgm:t>
    </dgm:pt>
    <dgm:pt modelId="{C0E04912-C067-4A8E-BBE2-AE6B090D3F55}" type="sibTrans" cxnId="{5F6CD942-2C67-4578-A820-ED362E8AE232}">
      <dgm:prSet/>
      <dgm:spPr/>
      <dgm:t>
        <a:bodyPr/>
        <a:lstStyle/>
        <a:p>
          <a:endParaRPr lang="ru-RU"/>
        </a:p>
      </dgm:t>
    </dgm:pt>
    <dgm:pt modelId="{CF58DFB4-7211-48EF-A811-8DD8363BF3D1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Семинар-практикум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1EDE78-9BFC-4A82-AE1D-1BA48913FF51}" type="parTrans" cxnId="{2EC15F22-FFD4-4A2F-9DC0-F421954D9A2F}">
      <dgm:prSet/>
      <dgm:spPr/>
      <dgm:t>
        <a:bodyPr/>
        <a:lstStyle/>
        <a:p>
          <a:endParaRPr lang="ru-RU"/>
        </a:p>
      </dgm:t>
    </dgm:pt>
    <dgm:pt modelId="{C686E94F-CC2D-4C74-88C7-3CE8F0662F0A}" type="sibTrans" cxnId="{2EC15F22-FFD4-4A2F-9DC0-F421954D9A2F}">
      <dgm:prSet/>
      <dgm:spPr/>
      <dgm:t>
        <a:bodyPr/>
        <a:lstStyle/>
        <a:p>
          <a:endParaRPr lang="ru-RU"/>
        </a:p>
      </dgm:t>
    </dgm:pt>
    <dgm:pt modelId="{30E90BDF-A8E2-48C9-81B5-9640350C23E1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Выступление на РМО   для учителей физической культуры.  Представление опыта работы  инновационной площадки.   «Организация и проведение занятия с родителями в клубе «Здоровая семья»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BE991F-2539-4F7E-91F2-5B2C1E604388}" type="parTrans" cxnId="{9695CB5B-D76E-4C1F-BD30-28ECD936B50C}">
      <dgm:prSet/>
      <dgm:spPr/>
      <dgm:t>
        <a:bodyPr/>
        <a:lstStyle/>
        <a:p>
          <a:endParaRPr lang="ru-RU"/>
        </a:p>
      </dgm:t>
    </dgm:pt>
    <dgm:pt modelId="{FA20F021-B5BE-42BA-B00B-75A6BABF8626}" type="sibTrans" cxnId="{9695CB5B-D76E-4C1F-BD30-28ECD936B50C}">
      <dgm:prSet/>
      <dgm:spPr/>
      <dgm:t>
        <a:bodyPr/>
        <a:lstStyle/>
        <a:p>
          <a:endParaRPr lang="ru-RU"/>
        </a:p>
      </dgm:t>
    </dgm:pt>
    <dgm:pt modelId="{D4E53A94-EBBA-4579-82D2-389D1E4385C0}">
      <dgm:prSet phldrT="[Текст]" custT="1"/>
      <dgm:spPr/>
      <dgm:t>
        <a:bodyPr/>
        <a:lstStyle/>
        <a:p>
          <a:r>
            <a:rPr lang="ru-RU" sz="2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Августовская конференция педагогической и родительской общественности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D37FDC-3302-427D-B9CA-CF1B2D9BB448}" type="parTrans" cxnId="{64672A93-1A37-4A96-A748-8CD4B6623B4A}">
      <dgm:prSet/>
      <dgm:spPr/>
      <dgm:t>
        <a:bodyPr/>
        <a:lstStyle/>
        <a:p>
          <a:endParaRPr lang="ru-RU"/>
        </a:p>
      </dgm:t>
    </dgm:pt>
    <dgm:pt modelId="{BF9362EB-7013-4FCC-BEE2-1B8A16346573}" type="sibTrans" cxnId="{64672A93-1A37-4A96-A748-8CD4B6623B4A}">
      <dgm:prSet/>
      <dgm:spPr/>
      <dgm:t>
        <a:bodyPr/>
        <a:lstStyle/>
        <a:p>
          <a:endParaRPr lang="ru-RU"/>
        </a:p>
      </dgm:t>
    </dgm:pt>
    <dgm:pt modelId="{720B17AA-4394-436B-A97D-75385EEFCD8C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Представление модели сетевого взаимодействия субъектов по приобщению детей и родителей к физической культуре и формированию навыков ЗОЖ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AD9E9A-B6E0-49BA-9CF3-C8DC1B307704}" type="parTrans" cxnId="{5A9B4310-C988-4EDE-A474-4ACB5AF4F41A}">
      <dgm:prSet/>
      <dgm:spPr/>
      <dgm:t>
        <a:bodyPr/>
        <a:lstStyle/>
        <a:p>
          <a:endParaRPr lang="ru-RU"/>
        </a:p>
      </dgm:t>
    </dgm:pt>
    <dgm:pt modelId="{0AFC09EC-9727-43EC-A429-A3182BA34232}" type="sibTrans" cxnId="{5A9B4310-C988-4EDE-A474-4ACB5AF4F41A}">
      <dgm:prSet/>
      <dgm:spPr/>
      <dgm:t>
        <a:bodyPr/>
        <a:lstStyle/>
        <a:p>
          <a:endParaRPr lang="ru-RU"/>
        </a:p>
      </dgm:t>
    </dgm:pt>
    <dgm:pt modelId="{BE5A572A-304C-45F2-89F3-54042C62AE70}" type="pres">
      <dgm:prSet presAssocID="{D4D5B58A-7CAB-4795-9839-A3DC28D8376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650D68-008C-4109-9DAE-617010B259F9}" type="pres">
      <dgm:prSet presAssocID="{F04E4718-4552-4D33-9E4C-5DACF3EDF7A2}" presName="linNode" presStyleCnt="0"/>
      <dgm:spPr/>
    </dgm:pt>
    <dgm:pt modelId="{E452D315-D372-4DFA-A377-0BCA1FAD2926}" type="pres">
      <dgm:prSet presAssocID="{F04E4718-4552-4D33-9E4C-5DACF3EDF7A2}" presName="parentText" presStyleLbl="node1" presStyleIdx="0" presStyleCnt="3" custScaleX="72522" custScaleY="782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BC6F27-CDAB-49E5-AB08-E39C8C10AD8D}" type="pres">
      <dgm:prSet presAssocID="{F04E4718-4552-4D33-9E4C-5DACF3EDF7A2}" presName="descendantText" presStyleLbl="alignAccFollowNode1" presStyleIdx="0" presStyleCnt="3" custScaleX="1487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EA5341-66C0-4B7C-9BA9-F02E75445EF4}" type="pres">
      <dgm:prSet presAssocID="{0BC9EF39-AD20-434A-B74C-79F046078AFA}" presName="sp" presStyleCnt="0"/>
      <dgm:spPr/>
    </dgm:pt>
    <dgm:pt modelId="{BD0DDC80-C62B-4048-8AAE-073A6E42A336}" type="pres">
      <dgm:prSet presAssocID="{CF58DFB4-7211-48EF-A811-8DD8363BF3D1}" presName="linNode" presStyleCnt="0"/>
      <dgm:spPr/>
    </dgm:pt>
    <dgm:pt modelId="{A4DD1CFC-8537-4A37-BCBA-B84758E05167}" type="pres">
      <dgm:prSet presAssocID="{CF58DFB4-7211-48EF-A811-8DD8363BF3D1}" presName="parentText" presStyleLbl="node1" presStyleIdx="1" presStyleCnt="3" custScaleX="96960" custScaleY="6285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B2241E-7B6F-4F8B-96AB-FA827A85D580}" type="pres">
      <dgm:prSet presAssocID="{CF58DFB4-7211-48EF-A811-8DD8363BF3D1}" presName="descendantText" presStyleLbl="alignAccFollowNode1" presStyleIdx="1" presStyleCnt="3" custScaleX="1808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124810-075C-4EA7-84C1-BBEEDCE466CE}" type="pres">
      <dgm:prSet presAssocID="{C686E94F-CC2D-4C74-88C7-3CE8F0662F0A}" presName="sp" presStyleCnt="0"/>
      <dgm:spPr/>
    </dgm:pt>
    <dgm:pt modelId="{8D13367A-1044-43F1-A655-CAE8ED9604A5}" type="pres">
      <dgm:prSet presAssocID="{D4E53A94-EBBA-4579-82D2-389D1E4385C0}" presName="linNode" presStyleCnt="0"/>
      <dgm:spPr/>
    </dgm:pt>
    <dgm:pt modelId="{24260E2C-98EF-46E6-B660-925F3F6FBDD6}" type="pres">
      <dgm:prSet presAssocID="{D4E53A94-EBBA-4579-82D2-389D1E4385C0}" presName="parentText" presStyleLbl="node1" presStyleIdx="2" presStyleCnt="3" custScaleX="68105" custScaleY="901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FD4772-8944-4ABF-A387-893599BDD553}" type="pres">
      <dgm:prSet presAssocID="{D4E53A94-EBBA-4579-82D2-389D1E4385C0}" presName="descendantText" presStyleLbl="alignAccFollowNode1" presStyleIdx="2" presStyleCnt="3" custScaleX="1292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DF9891-EB9F-4754-8514-8A4BC797DE03}" srcId="{D4D5B58A-7CAB-4795-9839-A3DC28D83760}" destId="{F04E4718-4552-4D33-9E4C-5DACF3EDF7A2}" srcOrd="0" destOrd="0" parTransId="{AADC6890-EEE9-4603-BDA9-4AEB8F8129B1}" sibTransId="{0BC9EF39-AD20-434A-B74C-79F046078AFA}"/>
    <dgm:cxn modelId="{2EAD6293-16E1-442F-882C-182A6CF52950}" type="presOf" srcId="{30E90BDF-A8E2-48C9-81B5-9640350C23E1}" destId="{D4B2241E-7B6F-4F8B-96AB-FA827A85D580}" srcOrd="0" destOrd="0" presId="urn:microsoft.com/office/officeart/2005/8/layout/vList5"/>
    <dgm:cxn modelId="{E5C3FBEF-B111-4A2F-8C83-522D5F9CC602}" type="presOf" srcId="{A6978B81-B75E-4656-B435-6F501ACCB09E}" destId="{0FBC6F27-CDAB-49E5-AB08-E39C8C10AD8D}" srcOrd="0" destOrd="0" presId="urn:microsoft.com/office/officeart/2005/8/layout/vList5"/>
    <dgm:cxn modelId="{64672A93-1A37-4A96-A748-8CD4B6623B4A}" srcId="{D4D5B58A-7CAB-4795-9839-A3DC28D83760}" destId="{D4E53A94-EBBA-4579-82D2-389D1E4385C0}" srcOrd="2" destOrd="0" parTransId="{95D37FDC-3302-427D-B9CA-CF1B2D9BB448}" sibTransId="{BF9362EB-7013-4FCC-BEE2-1B8A16346573}"/>
    <dgm:cxn modelId="{3CF179D3-12D5-4ED0-82AA-9EB958AE1034}" type="presOf" srcId="{CF58DFB4-7211-48EF-A811-8DD8363BF3D1}" destId="{A4DD1CFC-8537-4A37-BCBA-B84758E05167}" srcOrd="0" destOrd="0" presId="urn:microsoft.com/office/officeart/2005/8/layout/vList5"/>
    <dgm:cxn modelId="{9695CB5B-D76E-4C1F-BD30-28ECD936B50C}" srcId="{CF58DFB4-7211-48EF-A811-8DD8363BF3D1}" destId="{30E90BDF-A8E2-48C9-81B5-9640350C23E1}" srcOrd="0" destOrd="0" parTransId="{8CBE991F-2539-4F7E-91F2-5B2C1E604388}" sibTransId="{FA20F021-B5BE-42BA-B00B-75A6BABF8626}"/>
    <dgm:cxn modelId="{12E81BF6-32AD-4572-B437-F81C9B398753}" type="presOf" srcId="{F04E4718-4552-4D33-9E4C-5DACF3EDF7A2}" destId="{E452D315-D372-4DFA-A377-0BCA1FAD2926}" srcOrd="0" destOrd="0" presId="urn:microsoft.com/office/officeart/2005/8/layout/vList5"/>
    <dgm:cxn modelId="{0C5046CD-E784-4595-A9FC-513076F987A7}" type="presOf" srcId="{D4D5B58A-7CAB-4795-9839-A3DC28D83760}" destId="{BE5A572A-304C-45F2-89F3-54042C62AE70}" srcOrd="0" destOrd="0" presId="urn:microsoft.com/office/officeart/2005/8/layout/vList5"/>
    <dgm:cxn modelId="{FE094CC9-C464-4240-A55D-E7A5DEF30E94}" type="presOf" srcId="{D4E53A94-EBBA-4579-82D2-389D1E4385C0}" destId="{24260E2C-98EF-46E6-B660-925F3F6FBDD6}" srcOrd="0" destOrd="0" presId="urn:microsoft.com/office/officeart/2005/8/layout/vList5"/>
    <dgm:cxn modelId="{2EC15F22-FFD4-4A2F-9DC0-F421954D9A2F}" srcId="{D4D5B58A-7CAB-4795-9839-A3DC28D83760}" destId="{CF58DFB4-7211-48EF-A811-8DD8363BF3D1}" srcOrd="1" destOrd="0" parTransId="{F01EDE78-9BFC-4A82-AE1D-1BA48913FF51}" sibTransId="{C686E94F-CC2D-4C74-88C7-3CE8F0662F0A}"/>
    <dgm:cxn modelId="{5F6CD942-2C67-4578-A820-ED362E8AE232}" srcId="{F04E4718-4552-4D33-9E4C-5DACF3EDF7A2}" destId="{A6978B81-B75E-4656-B435-6F501ACCB09E}" srcOrd="0" destOrd="0" parTransId="{C56666D2-01A8-4BBC-82AA-FD5F785D3C1D}" sibTransId="{C0E04912-C067-4A8E-BBE2-AE6B090D3F55}"/>
    <dgm:cxn modelId="{FAE170F2-A650-4199-8EAB-9895C8E0513C}" type="presOf" srcId="{720B17AA-4394-436B-A97D-75385EEFCD8C}" destId="{40FD4772-8944-4ABF-A387-893599BDD553}" srcOrd="0" destOrd="0" presId="urn:microsoft.com/office/officeart/2005/8/layout/vList5"/>
    <dgm:cxn modelId="{5A9B4310-C988-4EDE-A474-4ACB5AF4F41A}" srcId="{D4E53A94-EBBA-4579-82D2-389D1E4385C0}" destId="{720B17AA-4394-436B-A97D-75385EEFCD8C}" srcOrd="0" destOrd="0" parTransId="{D7AD9E9A-B6E0-49BA-9CF3-C8DC1B307704}" sibTransId="{0AFC09EC-9727-43EC-A429-A3182BA34232}"/>
    <dgm:cxn modelId="{8D4339F3-7814-4AA4-B4B8-333D428D3C2A}" type="presParOf" srcId="{BE5A572A-304C-45F2-89F3-54042C62AE70}" destId="{3B650D68-008C-4109-9DAE-617010B259F9}" srcOrd="0" destOrd="0" presId="urn:microsoft.com/office/officeart/2005/8/layout/vList5"/>
    <dgm:cxn modelId="{E3712D91-66E4-47BC-8F3E-603D882BE53F}" type="presParOf" srcId="{3B650D68-008C-4109-9DAE-617010B259F9}" destId="{E452D315-D372-4DFA-A377-0BCA1FAD2926}" srcOrd="0" destOrd="0" presId="urn:microsoft.com/office/officeart/2005/8/layout/vList5"/>
    <dgm:cxn modelId="{B546104D-B232-41F7-9A28-8BCDA5F8BBDE}" type="presParOf" srcId="{3B650D68-008C-4109-9DAE-617010B259F9}" destId="{0FBC6F27-CDAB-49E5-AB08-E39C8C10AD8D}" srcOrd="1" destOrd="0" presId="urn:microsoft.com/office/officeart/2005/8/layout/vList5"/>
    <dgm:cxn modelId="{65919E6F-5D75-4ADD-92E5-D1A7F8725F98}" type="presParOf" srcId="{BE5A572A-304C-45F2-89F3-54042C62AE70}" destId="{73EA5341-66C0-4B7C-9BA9-F02E75445EF4}" srcOrd="1" destOrd="0" presId="urn:microsoft.com/office/officeart/2005/8/layout/vList5"/>
    <dgm:cxn modelId="{94B7ACA1-4E15-4B18-B178-A9B34770B1E2}" type="presParOf" srcId="{BE5A572A-304C-45F2-89F3-54042C62AE70}" destId="{BD0DDC80-C62B-4048-8AAE-073A6E42A336}" srcOrd="2" destOrd="0" presId="urn:microsoft.com/office/officeart/2005/8/layout/vList5"/>
    <dgm:cxn modelId="{13189814-F2C5-4FF0-94B8-95ED99369DD4}" type="presParOf" srcId="{BD0DDC80-C62B-4048-8AAE-073A6E42A336}" destId="{A4DD1CFC-8537-4A37-BCBA-B84758E05167}" srcOrd="0" destOrd="0" presId="urn:microsoft.com/office/officeart/2005/8/layout/vList5"/>
    <dgm:cxn modelId="{4BB92538-D1B5-4A99-B7BF-1450F17E0004}" type="presParOf" srcId="{BD0DDC80-C62B-4048-8AAE-073A6E42A336}" destId="{D4B2241E-7B6F-4F8B-96AB-FA827A85D580}" srcOrd="1" destOrd="0" presId="urn:microsoft.com/office/officeart/2005/8/layout/vList5"/>
    <dgm:cxn modelId="{D15CE61A-A0A6-491D-AAEC-C110FD8AD38C}" type="presParOf" srcId="{BE5A572A-304C-45F2-89F3-54042C62AE70}" destId="{06124810-075C-4EA7-84C1-BBEEDCE466CE}" srcOrd="3" destOrd="0" presId="urn:microsoft.com/office/officeart/2005/8/layout/vList5"/>
    <dgm:cxn modelId="{7FFB275C-7833-4AA6-BFFD-393B9E76A1AF}" type="presParOf" srcId="{BE5A572A-304C-45F2-89F3-54042C62AE70}" destId="{8D13367A-1044-43F1-A655-CAE8ED9604A5}" srcOrd="4" destOrd="0" presId="urn:microsoft.com/office/officeart/2005/8/layout/vList5"/>
    <dgm:cxn modelId="{212DDC9C-E270-40DB-8580-01284AE5D789}" type="presParOf" srcId="{8D13367A-1044-43F1-A655-CAE8ED9604A5}" destId="{24260E2C-98EF-46E6-B660-925F3F6FBDD6}" srcOrd="0" destOrd="0" presId="urn:microsoft.com/office/officeart/2005/8/layout/vList5"/>
    <dgm:cxn modelId="{71692357-24C5-4416-A24D-BBD88A0EFE67}" type="presParOf" srcId="{8D13367A-1044-43F1-A655-CAE8ED9604A5}" destId="{40FD4772-8944-4ABF-A387-893599BDD55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71250-4F6B-442D-A599-61F9807284FC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4C5D64-E090-45DE-8545-A3192CA7EC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356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C5D64-E090-45DE-8545-A3192CA7ECE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675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C5D64-E090-45DE-8545-A3192CA7ECE9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346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0269-5DD5-4A0B-B73B-FF81D7375F69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294-8CED-4617-9187-1647D328B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24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0269-5DD5-4A0B-B73B-FF81D7375F69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294-8CED-4617-9187-1647D328B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84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0269-5DD5-4A0B-B73B-FF81D7375F69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294-8CED-4617-9187-1647D328B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14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0269-5DD5-4A0B-B73B-FF81D7375F69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294-8CED-4617-9187-1647D328B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85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0269-5DD5-4A0B-B73B-FF81D7375F69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294-8CED-4617-9187-1647D328B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66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0269-5DD5-4A0B-B73B-FF81D7375F69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294-8CED-4617-9187-1647D328B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29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0269-5DD5-4A0B-B73B-FF81D7375F69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294-8CED-4617-9187-1647D328B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63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0269-5DD5-4A0B-B73B-FF81D7375F69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294-8CED-4617-9187-1647D328B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12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0269-5DD5-4A0B-B73B-FF81D7375F69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294-8CED-4617-9187-1647D328B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0269-5DD5-4A0B-B73B-FF81D7375F69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294-8CED-4617-9187-1647D328B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2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0269-5DD5-4A0B-B73B-FF81D7375F69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294-8CED-4617-9187-1647D328B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19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54837-515C-43F7-9D65-DEE51EF94161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980A5-D827-4D04-B2AA-ACA3F58AB4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833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gif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2"/>
          <p:cNvSpPr txBox="1">
            <a:spLocks/>
          </p:cNvSpPr>
          <p:nvPr/>
        </p:nvSpPr>
        <p:spPr>
          <a:xfrm>
            <a:off x="971600" y="188640"/>
            <a:ext cx="7561110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образование                        </a:t>
            </a:r>
            <a:r>
              <a:rPr lang="ru-RU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Приморско-Ахтарский</a:t>
            </a:r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  <a:p>
            <a:endParaRPr lang="ru-RU" sz="2400" b="1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Инновационный проект</a:t>
            </a: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0155" y="3068960"/>
            <a:ext cx="88563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физической культуры и формирование основ ЗОЖ у воспитанников и родителей в условиях сетевого взаимодействия ДОУ и ДЮСШ»  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6004788"/>
            <a:ext cx="2448272" cy="82997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12" y="194657"/>
            <a:ext cx="1056128" cy="1332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556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85837165"/>
              </p:ext>
            </p:extLst>
          </p:nvPr>
        </p:nvGraphicFramePr>
        <p:xfrm>
          <a:off x="0" y="714356"/>
          <a:ext cx="9144000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459788" cy="764704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отчетного периода (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этап)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83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Прямая со стрелкой 34"/>
          <p:cNvCxnSpPr/>
          <p:nvPr/>
        </p:nvCxnSpPr>
        <p:spPr>
          <a:xfrm flipH="1" flipV="1">
            <a:off x="8820472" y="980728"/>
            <a:ext cx="72008" cy="5877272"/>
          </a:xfrm>
          <a:prstGeom prst="straightConnector1">
            <a:avLst/>
          </a:prstGeom>
          <a:ln w="28575">
            <a:solidFill>
              <a:srgbClr val="002B8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95" y="149081"/>
            <a:ext cx="8875585" cy="776714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 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физической культуры и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основ ЗОЖ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воспитанников и родителей в условиях сетевого взаимодействия ДОУ и ДЮСШ </a:t>
            </a:r>
            <a:endParaRPr lang="ru-RU" sz="18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AutoShape 50"/>
          <p:cNvSpPr>
            <a:spLocks noChangeArrowheads="1"/>
          </p:cNvSpPr>
          <p:nvPr/>
        </p:nvSpPr>
        <p:spPr bwMode="auto">
          <a:xfrm>
            <a:off x="2555776" y="893346"/>
            <a:ext cx="3285490" cy="31178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8900000" scaled="1"/>
          </a:gradFill>
          <a:ln w="1270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ffectLst>
            <a:outerShdw dist="28398" dir="3806097" algn="ctr" rotWithShape="0">
              <a:schemeClr val="accent1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Диагностика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AutoShape 47"/>
          <p:cNvSpPr>
            <a:spLocks noChangeArrowheads="1"/>
          </p:cNvSpPr>
          <p:nvPr/>
        </p:nvSpPr>
        <p:spPr bwMode="auto">
          <a:xfrm>
            <a:off x="971600" y="1285222"/>
            <a:ext cx="8051448" cy="2111441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8900000" scaled="1"/>
          </a:gradFill>
          <a:ln w="12700">
            <a:solidFill>
              <a:schemeClr val="accent4">
                <a:lumMod val="60000"/>
                <a:lumOff val="40000"/>
              </a:schemeClr>
            </a:solidFill>
            <a:round/>
            <a:headEnd/>
            <a:tailEnd/>
          </a:ln>
          <a:effectLst>
            <a:outerShdw dist="28398" dir="3806097" algn="ctr" rotWithShape="0">
              <a:schemeClr val="accent4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Поиск оптимальных путей эффективного приобщения к регулярным занятиям физической культурой и формирования навыков ЗОЖ у детей и родителей в условиях совместной деятельности ДОУ и ДЮСШ и других сетевых партнёров.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1.Выявить психолого-педагогические условия создания интегративного развивающего пространства ДОУ и ДЮСШ, позволяющего эффективно развивать физические способности детей и взрослых, формировать осознанное ценностное отношение к ЗОЖ.</a:t>
            </a:r>
            <a:endParaRPr lang="ru-RU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2.Разработать и апробировать модель сетевого взаимодействия ДОУ и ДЮСШ и других сетевых партнеров в работе с воспитанниками и родителями по пропаганде ЗОЖ.</a:t>
            </a:r>
            <a:endParaRPr lang="ru-RU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3.Разработать </a:t>
            </a:r>
            <a:r>
              <a:rPr lang="ru-RU" sz="1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критериальный</a:t>
            </a:r>
            <a:r>
              <a:rPr lang="ru-RU" sz="1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аппарат исследования развития физических качеств, способностей и формирования навыков ЗОЖ у детей и их родителей.</a:t>
            </a:r>
            <a:endParaRPr lang="ru-RU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4.Провести диагностические исследования развития физических качеств, способностей и формирования навыков ЗОЖ у детей и их родителей, доказывающие или опровергающие эффективность выделенных психолого-педагогических условий разработанной модели.</a:t>
            </a:r>
            <a:endParaRPr lang="ru-RU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9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ru-RU" sz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AutoShape 193"/>
          <p:cNvSpPr>
            <a:spLocks noChangeArrowheads="1"/>
          </p:cNvSpPr>
          <p:nvPr/>
        </p:nvSpPr>
        <p:spPr bwMode="auto">
          <a:xfrm rot="10800000">
            <a:off x="147464" y="1442356"/>
            <a:ext cx="480817" cy="144755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8900000" scaled="1"/>
          </a:gradFill>
          <a:ln w="12700">
            <a:solidFill>
              <a:schemeClr val="accent4">
                <a:lumMod val="60000"/>
                <a:lumOff val="40000"/>
              </a:schemeClr>
            </a:solidFill>
            <a:round/>
            <a:headEnd/>
            <a:tailEnd/>
          </a:ln>
          <a:effectLst>
            <a:outerShdw dist="28398" dir="3806097" algn="ctr" rotWithShape="0">
              <a:schemeClr val="accent4">
                <a:lumMod val="50000"/>
                <a:lumOff val="0"/>
                <a:alpha val="50000"/>
              </a:schemeClr>
            </a:outerShdw>
          </a:effectLst>
        </p:spPr>
        <p:txBody>
          <a:bodyPr rot="0" vert="vert270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Цели и задачи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" name="AutoShape 40"/>
          <p:cNvSpPr>
            <a:spLocks noChangeArrowheads="1"/>
          </p:cNvSpPr>
          <p:nvPr/>
        </p:nvSpPr>
        <p:spPr bwMode="auto">
          <a:xfrm>
            <a:off x="263411" y="2947200"/>
            <a:ext cx="364869" cy="463852"/>
          </a:xfrm>
          <a:prstGeom prst="downArrow">
            <a:avLst>
              <a:gd name="adj1" fmla="val 50000"/>
              <a:gd name="adj2" fmla="val 4037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eaVert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54" name="AutoShape 177"/>
          <p:cNvSpPr>
            <a:spLocks noChangeArrowheads="1"/>
          </p:cNvSpPr>
          <p:nvPr/>
        </p:nvSpPr>
        <p:spPr bwMode="auto">
          <a:xfrm rot="16200000">
            <a:off x="-177306" y="3731095"/>
            <a:ext cx="1222375" cy="5435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100000"/>
                  <a:lumOff val="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12700">
            <a:solidFill>
              <a:schemeClr val="accent3">
                <a:lumMod val="100000"/>
                <a:lumOff val="0"/>
              </a:schemeClr>
            </a:solidFill>
            <a:round/>
            <a:headEnd/>
            <a:tailEnd/>
          </a:ln>
          <a:effectLst>
            <a:outerShdw dist="28398" dir="3806097" algn="ctr" rotWithShape="0">
              <a:schemeClr val="accent3">
                <a:lumMod val="50000"/>
                <a:lumOff val="0"/>
              </a:schemeClr>
            </a:outerShdw>
          </a:effectLst>
        </p:spPr>
        <p:txBody>
          <a:bodyPr rot="0" vert="vert270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Субъекты деятельности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AutoShape 169"/>
          <p:cNvSpPr>
            <a:spLocks noChangeArrowheads="1"/>
          </p:cNvSpPr>
          <p:nvPr/>
        </p:nvSpPr>
        <p:spPr bwMode="auto">
          <a:xfrm>
            <a:off x="1212682" y="3485166"/>
            <a:ext cx="1148715" cy="40703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100000"/>
                  <a:lumOff val="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12700">
            <a:solidFill>
              <a:schemeClr val="accent3">
                <a:lumMod val="100000"/>
                <a:lumOff val="0"/>
              </a:schemeClr>
            </a:solidFill>
            <a:round/>
            <a:headEnd/>
            <a:tailEnd/>
          </a:ln>
          <a:effectLst>
            <a:outerShdw dist="28398" dir="3806097" algn="ctr" rotWithShape="0">
              <a:schemeClr val="accent3">
                <a:lumMod val="50000"/>
                <a:lumOff val="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МБДОУ №18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AutoShape 170"/>
          <p:cNvSpPr>
            <a:spLocks noChangeArrowheads="1"/>
          </p:cNvSpPr>
          <p:nvPr/>
        </p:nvSpPr>
        <p:spPr bwMode="auto">
          <a:xfrm>
            <a:off x="3238670" y="3508742"/>
            <a:ext cx="995045" cy="4521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100000"/>
                  <a:lumOff val="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12700">
            <a:solidFill>
              <a:schemeClr val="accent3">
                <a:lumMod val="100000"/>
                <a:lumOff val="0"/>
              </a:schemeClr>
            </a:solidFill>
            <a:round/>
            <a:headEnd/>
            <a:tailEnd/>
          </a:ln>
          <a:effectLst>
            <a:outerShdw dist="28398" dir="3806097" algn="ctr" rotWithShape="0">
              <a:schemeClr val="accent3">
                <a:lumMod val="50000"/>
                <a:lumOff val="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ДЮСШ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AutoShape 173"/>
          <p:cNvSpPr>
            <a:spLocks noChangeArrowheads="1"/>
          </p:cNvSpPr>
          <p:nvPr/>
        </p:nvSpPr>
        <p:spPr bwMode="auto">
          <a:xfrm>
            <a:off x="6543448" y="3565861"/>
            <a:ext cx="1805305" cy="108161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100000"/>
                  <a:lumOff val="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12700">
            <a:solidFill>
              <a:schemeClr val="accent3">
                <a:lumMod val="100000"/>
                <a:lumOff val="0"/>
              </a:schemeClr>
            </a:solidFill>
            <a:round/>
            <a:headEnd/>
            <a:tailEnd/>
          </a:ln>
          <a:effectLst>
            <a:outerShdw dist="28398" dir="3806097" algn="ctr" rotWithShape="0">
              <a:schemeClr val="accent3">
                <a:lumMod val="50000"/>
                <a:lumOff val="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Образовательные учреждения района: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-УО Приморско-Ахтарск;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МБОУ ЦПО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МБДОУ№25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НУ ДО «Детский казачий центр»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МБОУ СОШ №17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AutoShape 171"/>
          <p:cNvSpPr>
            <a:spLocks noChangeArrowheads="1"/>
          </p:cNvSpPr>
          <p:nvPr/>
        </p:nvSpPr>
        <p:spPr bwMode="auto">
          <a:xfrm>
            <a:off x="1273268" y="4166487"/>
            <a:ext cx="1132840" cy="46609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100000"/>
                  <a:lumOff val="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12700">
            <a:solidFill>
              <a:schemeClr val="accent3">
                <a:lumMod val="100000"/>
                <a:lumOff val="0"/>
              </a:schemeClr>
            </a:solidFill>
            <a:round/>
            <a:headEnd/>
            <a:tailEnd/>
          </a:ln>
          <a:effectLst>
            <a:outerShdw dist="28398" dir="3806097" algn="ctr" rotWithShape="0">
              <a:schemeClr val="accent3">
                <a:lumMod val="50000"/>
                <a:lumOff val="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воспитанники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5-7 лет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0" name="AutoShape 172"/>
          <p:cNvSpPr>
            <a:spLocks noChangeArrowheads="1"/>
          </p:cNvSpPr>
          <p:nvPr/>
        </p:nvSpPr>
        <p:spPr bwMode="auto">
          <a:xfrm>
            <a:off x="2513966" y="4236383"/>
            <a:ext cx="822325" cy="38798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100000"/>
                  <a:lumOff val="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12700">
            <a:solidFill>
              <a:schemeClr val="accent3">
                <a:lumMod val="100000"/>
                <a:lumOff val="0"/>
              </a:schemeClr>
            </a:solidFill>
            <a:round/>
            <a:headEnd/>
            <a:tailEnd/>
          </a:ln>
          <a:effectLst>
            <a:outerShdw dist="28398" dir="3806097" algn="ctr" rotWithShape="0">
              <a:schemeClr val="accent3">
                <a:lumMod val="50000"/>
                <a:lumOff val="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AutoShape 176"/>
          <p:cNvSpPr>
            <a:spLocks noChangeArrowheads="1"/>
          </p:cNvSpPr>
          <p:nvPr/>
        </p:nvSpPr>
        <p:spPr bwMode="auto">
          <a:xfrm>
            <a:off x="3556964" y="4238166"/>
            <a:ext cx="860425" cy="38798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100000"/>
                  <a:lumOff val="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12700">
            <a:solidFill>
              <a:schemeClr val="accent3">
                <a:lumMod val="100000"/>
                <a:lumOff val="0"/>
              </a:schemeClr>
            </a:solidFill>
            <a:round/>
            <a:headEnd/>
            <a:tailEnd/>
          </a:ln>
          <a:effectLst>
            <a:outerShdw dist="28398" dir="3806097" algn="ctr" rotWithShape="0">
              <a:schemeClr val="accent3">
                <a:lumMod val="50000"/>
                <a:lumOff val="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педагоги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AutoShape 10"/>
          <p:cNvSpPr>
            <a:spLocks noChangeArrowheads="1"/>
          </p:cNvSpPr>
          <p:nvPr/>
        </p:nvSpPr>
        <p:spPr bwMode="auto">
          <a:xfrm>
            <a:off x="4782096" y="4198185"/>
            <a:ext cx="1540679" cy="40890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100000"/>
                  <a:lumOff val="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12700">
            <a:solidFill>
              <a:schemeClr val="accent3">
                <a:lumMod val="100000"/>
                <a:lumOff val="0"/>
              </a:schemeClr>
            </a:solidFill>
            <a:round/>
            <a:headEnd/>
            <a:tailEnd/>
          </a:ln>
          <a:effectLst>
            <a:outerShdw dist="28398" dir="3806097" algn="ctr" rotWithShape="0">
              <a:schemeClr val="accent3">
                <a:lumMod val="50000"/>
                <a:lumOff val="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воспитанницы 7-9 лет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3" name="AutoShape 52"/>
          <p:cNvCxnSpPr>
            <a:cxnSpLocks noChangeShapeType="1"/>
          </p:cNvCxnSpPr>
          <p:nvPr/>
        </p:nvCxnSpPr>
        <p:spPr bwMode="auto">
          <a:xfrm>
            <a:off x="4225856" y="3902616"/>
            <a:ext cx="1362721" cy="263871"/>
          </a:xfrm>
          <a:prstGeom prst="straightConnector1">
            <a:avLst/>
          </a:prstGeom>
          <a:noFill/>
          <a:ln w="28575">
            <a:solidFill>
              <a:schemeClr val="accent3">
                <a:lumMod val="75000"/>
                <a:lumOff val="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" name="AutoShape 53"/>
          <p:cNvSpPr>
            <a:spLocks noChangeArrowheads="1"/>
          </p:cNvSpPr>
          <p:nvPr/>
        </p:nvSpPr>
        <p:spPr bwMode="auto">
          <a:xfrm rot="16200000">
            <a:off x="5296008" y="2732848"/>
            <a:ext cx="274537" cy="2130920"/>
          </a:xfrm>
          <a:prstGeom prst="upDownArrow">
            <a:avLst>
              <a:gd name="adj1" fmla="val 50000"/>
              <a:gd name="adj2" fmla="val 71646"/>
            </a:avLst>
          </a:prstGeom>
          <a:gradFill rotWithShape="0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100000"/>
                  <a:lumOff val="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12700">
            <a:solidFill>
              <a:schemeClr val="accent3">
                <a:lumMod val="100000"/>
                <a:lumOff val="0"/>
              </a:schemeClr>
            </a:solidFill>
            <a:miter lim="800000"/>
            <a:headEnd/>
            <a:tailEnd/>
          </a:ln>
          <a:effectLst>
            <a:outerShdw dist="28398" dir="3806097" algn="ctr" rotWithShape="0">
              <a:schemeClr val="accent3">
                <a:lumMod val="50000"/>
                <a:lumOff val="0"/>
              </a:schemeClr>
            </a:outerShdw>
          </a:effectLst>
        </p:spPr>
        <p:txBody>
          <a:bodyPr rot="0" vert="eaVert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cxnSp>
        <p:nvCxnSpPr>
          <p:cNvPr id="65" name="AutoShape 51"/>
          <p:cNvCxnSpPr>
            <a:cxnSpLocks noChangeShapeType="1"/>
          </p:cNvCxnSpPr>
          <p:nvPr/>
        </p:nvCxnSpPr>
        <p:spPr bwMode="auto">
          <a:xfrm flipH="1">
            <a:off x="2860776" y="4020393"/>
            <a:ext cx="435186" cy="238416"/>
          </a:xfrm>
          <a:prstGeom prst="straightConnector1">
            <a:avLst/>
          </a:prstGeom>
          <a:noFill/>
          <a:ln w="28575">
            <a:solidFill>
              <a:schemeClr val="accent3">
                <a:lumMod val="75000"/>
                <a:lumOff val="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" name="AutoShape 49"/>
          <p:cNvCxnSpPr>
            <a:cxnSpLocks noChangeShapeType="1"/>
          </p:cNvCxnSpPr>
          <p:nvPr/>
        </p:nvCxnSpPr>
        <p:spPr bwMode="auto">
          <a:xfrm>
            <a:off x="2383847" y="3846935"/>
            <a:ext cx="1519541" cy="387101"/>
          </a:xfrm>
          <a:prstGeom prst="straightConnector1">
            <a:avLst/>
          </a:prstGeom>
          <a:noFill/>
          <a:ln w="28575">
            <a:solidFill>
              <a:schemeClr val="accent3">
                <a:lumMod val="75000"/>
                <a:lumOff val="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" name="AutoShape 50"/>
          <p:cNvCxnSpPr>
            <a:cxnSpLocks noChangeShapeType="1"/>
          </p:cNvCxnSpPr>
          <p:nvPr/>
        </p:nvCxnSpPr>
        <p:spPr bwMode="auto">
          <a:xfrm flipH="1">
            <a:off x="1819514" y="3926936"/>
            <a:ext cx="1232" cy="263871"/>
          </a:xfrm>
          <a:prstGeom prst="straightConnector1">
            <a:avLst/>
          </a:prstGeom>
          <a:noFill/>
          <a:ln w="28575">
            <a:solidFill>
              <a:schemeClr val="accent3">
                <a:lumMod val="75000"/>
                <a:lumOff val="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" name="AutoShape 48"/>
          <p:cNvCxnSpPr>
            <a:cxnSpLocks noChangeShapeType="1"/>
          </p:cNvCxnSpPr>
          <p:nvPr/>
        </p:nvCxnSpPr>
        <p:spPr bwMode="auto">
          <a:xfrm>
            <a:off x="4129015" y="4024342"/>
            <a:ext cx="96841" cy="218739"/>
          </a:xfrm>
          <a:prstGeom prst="straightConnector1">
            <a:avLst/>
          </a:prstGeom>
          <a:noFill/>
          <a:ln w="28575">
            <a:solidFill>
              <a:schemeClr val="accent3">
                <a:lumMod val="75000"/>
                <a:lumOff val="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" name="AutoShape 48"/>
          <p:cNvCxnSpPr>
            <a:cxnSpLocks noChangeShapeType="1"/>
          </p:cNvCxnSpPr>
          <p:nvPr/>
        </p:nvCxnSpPr>
        <p:spPr bwMode="auto">
          <a:xfrm>
            <a:off x="1823401" y="3924151"/>
            <a:ext cx="865136" cy="284677"/>
          </a:xfrm>
          <a:prstGeom prst="straightConnector1">
            <a:avLst/>
          </a:prstGeom>
          <a:noFill/>
          <a:ln w="28575">
            <a:solidFill>
              <a:schemeClr val="accent3">
                <a:lumMod val="75000"/>
                <a:lumOff val="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9" name="AutoShape 37"/>
          <p:cNvSpPr>
            <a:spLocks noChangeArrowheads="1"/>
          </p:cNvSpPr>
          <p:nvPr/>
        </p:nvSpPr>
        <p:spPr bwMode="auto">
          <a:xfrm rot="16200000">
            <a:off x="2724926" y="3318845"/>
            <a:ext cx="219971" cy="769483"/>
          </a:xfrm>
          <a:prstGeom prst="upDownArrow">
            <a:avLst>
              <a:gd name="adj1" fmla="val 50000"/>
              <a:gd name="adj2" fmla="val 31106"/>
            </a:avLst>
          </a:prstGeom>
          <a:gradFill rotWithShape="0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100000"/>
                  <a:lumOff val="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12700">
            <a:solidFill>
              <a:schemeClr val="accent3">
                <a:lumMod val="100000"/>
                <a:lumOff val="0"/>
              </a:schemeClr>
            </a:solidFill>
            <a:miter lim="800000"/>
            <a:headEnd/>
            <a:tailEnd/>
          </a:ln>
          <a:effectLst>
            <a:outerShdw dist="28398" dir="3806097" algn="ctr" rotWithShape="0">
              <a:schemeClr val="accent3">
                <a:lumMod val="50000"/>
                <a:lumOff val="0"/>
              </a:schemeClr>
            </a:outerShdw>
          </a:effectLst>
        </p:spPr>
        <p:txBody>
          <a:bodyPr rot="0" vert="eaVert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80" name="AutoShape 41"/>
          <p:cNvSpPr>
            <a:spLocks noChangeArrowheads="1"/>
          </p:cNvSpPr>
          <p:nvPr/>
        </p:nvSpPr>
        <p:spPr bwMode="auto">
          <a:xfrm>
            <a:off x="256220" y="4661103"/>
            <a:ext cx="344363" cy="458612"/>
          </a:xfrm>
          <a:prstGeom prst="downArrow">
            <a:avLst>
              <a:gd name="adj1" fmla="val 50000"/>
              <a:gd name="adj2" fmla="val 3188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eaVert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81" name="Скругленный прямоугольник 80"/>
          <p:cNvSpPr>
            <a:spLocks noChangeArrowheads="1"/>
          </p:cNvSpPr>
          <p:nvPr/>
        </p:nvSpPr>
        <p:spPr bwMode="auto">
          <a:xfrm>
            <a:off x="201151" y="5166755"/>
            <a:ext cx="568640" cy="99922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chemeClr val="accent2">
                <a:lumMod val="95000"/>
                <a:lumOff val="0"/>
              </a:schemeClr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rot="0" vert="vert270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Условия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AutoShape 48"/>
          <p:cNvSpPr>
            <a:spLocks noChangeArrowheads="1"/>
          </p:cNvSpPr>
          <p:nvPr/>
        </p:nvSpPr>
        <p:spPr bwMode="auto">
          <a:xfrm>
            <a:off x="1393500" y="4774436"/>
            <a:ext cx="7303644" cy="1822916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8900000" scaled="1"/>
          </a:gradFill>
          <a:ln w="1270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ffectLst>
            <a:outerShdw dist="28398" dir="3806097" algn="ctr" rotWithShape="0">
              <a:schemeClr val="accent2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1.Развитие мотивации к занятиям физической культуры детей, родителей педагогов с целью укрепления здоровья;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2.Создание материально-технических условий реализации инновационной деятельности;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Взаимодействие педагогов, детей, родителей в инновационной деятельности по созданию интегративного развивающего пространства;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4.Использование интерактивных форм развития воспитанников и родителей;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Создание и деятельность клуба «Здоровая семья»;                                                                                                            6.Психолого-педагогическое сопровождение участников инновационного проекта по развитию физических способностей детей и взрослых, формированию осознанного ценностного отношения к ЗОЖ.</a:t>
            </a:r>
          </a:p>
        </p:txBody>
      </p:sp>
      <p:cxnSp>
        <p:nvCxnSpPr>
          <p:cNvPr id="85" name="Прямая со стрелкой 84"/>
          <p:cNvCxnSpPr/>
          <p:nvPr/>
        </p:nvCxnSpPr>
        <p:spPr>
          <a:xfrm flipH="1">
            <a:off x="824860" y="966738"/>
            <a:ext cx="1689106" cy="0"/>
          </a:xfrm>
          <a:prstGeom prst="straightConnector1">
            <a:avLst/>
          </a:prstGeom>
          <a:ln w="38100">
            <a:solidFill>
              <a:srgbClr val="002B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>
            <a:off x="824860" y="966738"/>
            <a:ext cx="2724" cy="5630614"/>
          </a:xfrm>
          <a:prstGeom prst="straightConnector1">
            <a:avLst/>
          </a:prstGeom>
          <a:ln w="38100">
            <a:solidFill>
              <a:srgbClr val="002B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AutoShape 56"/>
          <p:cNvSpPr>
            <a:spLocks noChangeArrowheads="1"/>
          </p:cNvSpPr>
          <p:nvPr/>
        </p:nvSpPr>
        <p:spPr bwMode="auto">
          <a:xfrm>
            <a:off x="776845" y="5409019"/>
            <a:ext cx="609600" cy="544195"/>
          </a:xfrm>
          <a:prstGeom prst="rightArrow">
            <a:avLst>
              <a:gd name="adj1" fmla="val 50000"/>
              <a:gd name="adj2" fmla="val 41042"/>
            </a:avLst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chemeClr val="accent2">
                <a:lumMod val="95000"/>
                <a:lumOff val="0"/>
              </a:schemeClr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55" name="Стрелка вправо 54"/>
          <p:cNvSpPr>
            <a:spLocks/>
          </p:cNvSpPr>
          <p:nvPr/>
        </p:nvSpPr>
        <p:spPr>
          <a:xfrm>
            <a:off x="721052" y="3600055"/>
            <a:ext cx="434340" cy="51816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51" name="AutoShape 55"/>
          <p:cNvSpPr>
            <a:spLocks noChangeArrowheads="1"/>
          </p:cNvSpPr>
          <p:nvPr/>
        </p:nvSpPr>
        <p:spPr bwMode="auto">
          <a:xfrm>
            <a:off x="642943" y="2085672"/>
            <a:ext cx="328657" cy="510540"/>
          </a:xfrm>
          <a:prstGeom prst="rightArrow">
            <a:avLst>
              <a:gd name="adj1" fmla="val 50000"/>
              <a:gd name="adj2" fmla="val 21198"/>
            </a:avLst>
          </a:prstGeom>
          <a:gradFill rotWithShape="0"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8900000" scaled="1"/>
          </a:gradFill>
          <a:ln w="12700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dist="28398" dir="3806097" algn="ctr" rotWithShape="0">
              <a:schemeClr val="accent4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37" name="Прямая со стрелкой 36"/>
          <p:cNvCxnSpPr/>
          <p:nvPr/>
        </p:nvCxnSpPr>
        <p:spPr>
          <a:xfrm flipH="1">
            <a:off x="5868144" y="980728"/>
            <a:ext cx="2952328" cy="0"/>
          </a:xfrm>
          <a:prstGeom prst="straightConnector1">
            <a:avLst/>
          </a:prstGeom>
          <a:ln w="28575">
            <a:solidFill>
              <a:srgbClr val="002B8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33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 стрелкой 25"/>
          <p:cNvCxnSpPr/>
          <p:nvPr/>
        </p:nvCxnSpPr>
        <p:spPr>
          <a:xfrm flipV="1">
            <a:off x="8460432" y="692696"/>
            <a:ext cx="0" cy="4752528"/>
          </a:xfrm>
          <a:prstGeom prst="straightConnector1">
            <a:avLst/>
          </a:prstGeom>
          <a:ln w="38100">
            <a:solidFill>
              <a:srgbClr val="002B8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AutoShape 44"/>
          <p:cNvCxnSpPr>
            <a:cxnSpLocks noChangeShapeType="1"/>
          </p:cNvCxnSpPr>
          <p:nvPr/>
        </p:nvCxnSpPr>
        <p:spPr bwMode="auto">
          <a:xfrm>
            <a:off x="1115616" y="692696"/>
            <a:ext cx="7026" cy="4902266"/>
          </a:xfrm>
          <a:prstGeom prst="straightConnector1">
            <a:avLst/>
          </a:prstGeom>
          <a:noFill/>
          <a:ln w="38100">
            <a:solidFill>
              <a:srgbClr val="002B8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34566"/>
            <a:ext cx="8496944" cy="990178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часть 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развития физической культуры и формирования основ ЗОЖ у воспитанников и родителей в условиях сетевого взаимодействия ДОУ и ДЮСШ 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42"/>
          <p:cNvSpPr>
            <a:spLocks noChangeArrowheads="1"/>
          </p:cNvSpPr>
          <p:nvPr/>
        </p:nvSpPr>
        <p:spPr bwMode="auto">
          <a:xfrm>
            <a:off x="179512" y="692696"/>
            <a:ext cx="432048" cy="934080"/>
          </a:xfrm>
          <a:prstGeom prst="downArrow">
            <a:avLst>
              <a:gd name="adj1" fmla="val 50000"/>
              <a:gd name="adj2" fmla="val 4547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eaVert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grpSp>
        <p:nvGrpSpPr>
          <p:cNvPr id="33" name="Группа 32"/>
          <p:cNvGrpSpPr/>
          <p:nvPr/>
        </p:nvGrpSpPr>
        <p:grpSpPr>
          <a:xfrm>
            <a:off x="0" y="1628799"/>
            <a:ext cx="1175939" cy="1885315"/>
            <a:chOff x="89862" y="2204501"/>
            <a:chExt cx="1175939" cy="1885315"/>
          </a:xfrm>
        </p:grpSpPr>
        <p:sp>
          <p:nvSpPr>
            <p:cNvPr id="8" name="AutoShape 197"/>
            <p:cNvSpPr>
              <a:spLocks noChangeArrowheads="1"/>
            </p:cNvSpPr>
            <p:nvPr/>
          </p:nvSpPr>
          <p:spPr bwMode="auto">
            <a:xfrm rot="16200000">
              <a:off x="-448144" y="2742507"/>
              <a:ext cx="1885315" cy="809303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vert="vert270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6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Формы деятельности</a:t>
              </a:r>
              <a:endParaRPr lang="ru-RU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AutoShape 57"/>
            <p:cNvSpPr>
              <a:spLocks noChangeArrowheads="1"/>
            </p:cNvSpPr>
            <p:nvPr/>
          </p:nvSpPr>
          <p:spPr bwMode="auto">
            <a:xfrm>
              <a:off x="929251" y="3536474"/>
              <a:ext cx="336550" cy="342265"/>
            </a:xfrm>
            <a:prstGeom prst="rightArrow">
              <a:avLst>
                <a:gd name="adj1" fmla="val 50000"/>
                <a:gd name="adj2" fmla="val 25000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0" name="AutoShape 58"/>
            <p:cNvSpPr>
              <a:spLocks noChangeArrowheads="1"/>
            </p:cNvSpPr>
            <p:nvPr/>
          </p:nvSpPr>
          <p:spPr bwMode="auto">
            <a:xfrm>
              <a:off x="917061" y="2255361"/>
              <a:ext cx="336550" cy="319405"/>
            </a:xfrm>
            <a:prstGeom prst="rightArrow">
              <a:avLst>
                <a:gd name="adj1" fmla="val 50000"/>
                <a:gd name="adj2" fmla="val 25000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sp>
        <p:nvSpPr>
          <p:cNvPr id="11" name="AutoShape 184"/>
          <p:cNvSpPr>
            <a:spLocks noChangeArrowheads="1"/>
          </p:cNvSpPr>
          <p:nvPr/>
        </p:nvSpPr>
        <p:spPr bwMode="auto">
          <a:xfrm>
            <a:off x="6588224" y="1196752"/>
            <a:ext cx="2088232" cy="159307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Научно-исследовательская деятельность:</a:t>
            </a:r>
            <a:endParaRPr lang="ru-RU" sz="1400" dirty="0"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- проекты;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- акции;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- выставки</a:t>
            </a:r>
          </a:p>
        </p:txBody>
      </p:sp>
      <p:sp>
        <p:nvSpPr>
          <p:cNvPr id="12" name="AutoShape 49"/>
          <p:cNvSpPr>
            <a:spLocks noChangeArrowheads="1"/>
          </p:cNvSpPr>
          <p:nvPr/>
        </p:nvSpPr>
        <p:spPr bwMode="auto">
          <a:xfrm>
            <a:off x="3491880" y="1124744"/>
            <a:ext cx="2880320" cy="201622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Спортивно -оздоровительные кружки:</a:t>
            </a:r>
            <a:endParaRPr lang="ru-RU" sz="1400" dirty="0" smtClean="0"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-</a:t>
            </a:r>
            <a:r>
              <a:rPr lang="ru-RU" sz="1400" dirty="0" smtClean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по художественной гимнастике для девочек 5-7 лет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- туристический клуб «Туристы - искатели приключений» для детей 5-7 лет</a:t>
            </a:r>
            <a:endParaRPr lang="ru-RU" sz="1400" dirty="0"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3" name="AutoShape 185"/>
          <p:cNvSpPr>
            <a:spLocks noChangeArrowheads="1"/>
          </p:cNvSpPr>
          <p:nvPr/>
        </p:nvSpPr>
        <p:spPr bwMode="auto">
          <a:xfrm>
            <a:off x="1259632" y="3284984"/>
            <a:ext cx="2304256" cy="172819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Занятия физической культурой:</a:t>
            </a:r>
            <a:endParaRPr lang="ru-RU" sz="1400" dirty="0" smtClean="0"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- </a:t>
            </a:r>
            <a:r>
              <a:rPr lang="ru-RU" sz="14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фитнес;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- занятия на тренажерах;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- разучивание показательных номеров</a:t>
            </a:r>
          </a:p>
        </p:txBody>
      </p:sp>
      <p:sp>
        <p:nvSpPr>
          <p:cNvPr id="14" name="AutoShape 186"/>
          <p:cNvSpPr>
            <a:spLocks noChangeArrowheads="1"/>
          </p:cNvSpPr>
          <p:nvPr/>
        </p:nvSpPr>
        <p:spPr bwMode="auto">
          <a:xfrm>
            <a:off x="1187624" y="1124744"/>
            <a:ext cx="2128203" cy="165618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Активный отдых, досуг: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соревнования;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спортивно-массовые мероприятия;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походы</a:t>
            </a:r>
          </a:p>
        </p:txBody>
      </p:sp>
      <p:sp>
        <p:nvSpPr>
          <p:cNvPr id="15" name="AutoShape 181"/>
          <p:cNvSpPr>
            <a:spLocks noChangeArrowheads="1"/>
          </p:cNvSpPr>
          <p:nvPr/>
        </p:nvSpPr>
        <p:spPr bwMode="auto">
          <a:xfrm>
            <a:off x="3707904" y="3789040"/>
            <a:ext cx="2547158" cy="122413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Занятие спортом на отделении:</a:t>
            </a:r>
            <a:endParaRPr lang="ru-RU" sz="1400" dirty="0"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- художественная гимнастика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девочки 7-9 лет</a:t>
            </a:r>
          </a:p>
        </p:txBody>
      </p:sp>
      <p:sp>
        <p:nvSpPr>
          <p:cNvPr id="17" name="AutoShape 28"/>
          <p:cNvSpPr>
            <a:spLocks noChangeArrowheads="1"/>
          </p:cNvSpPr>
          <p:nvPr/>
        </p:nvSpPr>
        <p:spPr bwMode="auto">
          <a:xfrm>
            <a:off x="3131840" y="5229200"/>
            <a:ext cx="3618469" cy="560465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ffectLst>
            <a:outerShdw dist="28398" dir="3806097" algn="ctr" rotWithShape="0">
              <a:schemeClr val="accent1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Контрольная диагностика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AutoShape 194"/>
          <p:cNvSpPr>
            <a:spLocks noChangeArrowheads="1"/>
          </p:cNvSpPr>
          <p:nvPr/>
        </p:nvSpPr>
        <p:spPr bwMode="auto">
          <a:xfrm>
            <a:off x="1619672" y="5877272"/>
            <a:ext cx="7084590" cy="776629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4">
                <a:lumMod val="60000"/>
                <a:lumOff val="40000"/>
              </a:schemeClr>
            </a:solidFill>
            <a:round/>
            <a:headEnd/>
            <a:tailEnd/>
          </a:ln>
          <a:effectLst>
            <a:outerShdw dist="28398" dir="3806097" algn="ctr" rotWithShape="0">
              <a:schemeClr val="accent4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Высокий уровень развития физических качеств, мотивации, 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ценностного отношения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ЗОЖ у детей и их родителей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grpSp>
        <p:nvGrpSpPr>
          <p:cNvPr id="30" name="Группа 29"/>
          <p:cNvGrpSpPr>
            <a:grpSpLocks/>
          </p:cNvGrpSpPr>
          <p:nvPr/>
        </p:nvGrpSpPr>
        <p:grpSpPr bwMode="auto">
          <a:xfrm>
            <a:off x="179512" y="5354134"/>
            <a:ext cx="1137281" cy="1503866"/>
            <a:chOff x="0" y="0"/>
            <a:chExt cx="9820" cy="11506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31" name="AutoShape 51"/>
            <p:cNvSpPr>
              <a:spLocks noChangeArrowheads="1"/>
            </p:cNvSpPr>
            <p:nvPr/>
          </p:nvSpPr>
          <p:spPr bwMode="auto">
            <a:xfrm rot="-5400000">
              <a:off x="-3515" y="3515"/>
              <a:ext cx="11506" cy="4476"/>
            </a:xfrm>
            <a:prstGeom prst="roundRect">
              <a:avLst>
                <a:gd name="adj" fmla="val 16667"/>
              </a:avLst>
            </a:prstGeom>
            <a:grpFill/>
            <a:ln w="12700">
              <a:solidFill>
                <a:schemeClr val="accent4">
                  <a:lumMod val="60000"/>
                  <a:lumOff val="40000"/>
                </a:schemeClr>
              </a:solidFill>
              <a:round/>
              <a:headEnd/>
              <a:tailEnd/>
            </a:ln>
            <a:effectLst>
              <a:outerShdw dist="28398" dir="3806097" algn="ctr" rotWithShape="0">
                <a:schemeClr val="accent4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vert270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результат</a:t>
              </a:r>
              <a:endParaRPr lang="ru-RU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32" name="AutoShape 63"/>
            <p:cNvSpPr>
              <a:spLocks noChangeArrowheads="1"/>
            </p:cNvSpPr>
            <p:nvPr/>
          </p:nvSpPr>
          <p:spPr bwMode="auto">
            <a:xfrm>
              <a:off x="4867" y="4429"/>
              <a:ext cx="4953" cy="3422"/>
            </a:xfrm>
            <a:prstGeom prst="rightArrow">
              <a:avLst>
                <a:gd name="adj1" fmla="val 50000"/>
                <a:gd name="adj2" fmla="val 36185"/>
              </a:avLst>
            </a:prstGeom>
            <a:grpFill/>
            <a:ln w="12700">
              <a:solidFill>
                <a:schemeClr val="accent4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dist="28398" dir="3806097" algn="ctr" rotWithShape="0">
                <a:schemeClr val="accent4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sp>
        <p:nvSpPr>
          <p:cNvPr id="34" name="AutoShape 183"/>
          <p:cNvSpPr>
            <a:spLocks noChangeArrowheads="1"/>
          </p:cNvSpPr>
          <p:nvPr/>
        </p:nvSpPr>
        <p:spPr bwMode="auto">
          <a:xfrm>
            <a:off x="6372200" y="3068960"/>
            <a:ext cx="2448272" cy="195940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Просветительская деятельность:</a:t>
            </a:r>
            <a:endParaRPr lang="ru-RU" sz="1400" dirty="0"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- консультации;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- беседы;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- собрания;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- семинары (круглый стол);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- Интернет страницы</a:t>
            </a:r>
          </a:p>
        </p:txBody>
      </p:sp>
      <p:sp>
        <p:nvSpPr>
          <p:cNvPr id="35" name="AutoShape 42"/>
          <p:cNvSpPr>
            <a:spLocks noChangeArrowheads="1"/>
          </p:cNvSpPr>
          <p:nvPr/>
        </p:nvSpPr>
        <p:spPr bwMode="auto">
          <a:xfrm>
            <a:off x="179512" y="3861048"/>
            <a:ext cx="449276" cy="1368152"/>
          </a:xfrm>
          <a:prstGeom prst="downArrow">
            <a:avLst>
              <a:gd name="adj1" fmla="val 50000"/>
              <a:gd name="adj2" fmla="val 4547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eaVert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cxnSp>
        <p:nvCxnSpPr>
          <p:cNvPr id="66" name="Прямая со стрелкой 65"/>
          <p:cNvCxnSpPr/>
          <p:nvPr/>
        </p:nvCxnSpPr>
        <p:spPr>
          <a:xfrm>
            <a:off x="1115616" y="5589240"/>
            <a:ext cx="1992718" cy="0"/>
          </a:xfrm>
          <a:prstGeom prst="straightConnector1">
            <a:avLst/>
          </a:prstGeom>
          <a:ln w="38100">
            <a:solidFill>
              <a:srgbClr val="002B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7" idx="3"/>
          </p:cNvCxnSpPr>
          <p:nvPr/>
        </p:nvCxnSpPr>
        <p:spPr>
          <a:xfrm>
            <a:off x="6750309" y="5509433"/>
            <a:ext cx="1782131" cy="7799"/>
          </a:xfrm>
          <a:prstGeom prst="straightConnector1">
            <a:avLst/>
          </a:prstGeom>
          <a:ln w="38100">
            <a:solidFill>
              <a:srgbClr val="002B8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3435" y="0"/>
            <a:ext cx="8532440" cy="74855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инновационной деятельности -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этап 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24744"/>
            <a:ext cx="553832" cy="511256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</a:p>
          <a:p>
            <a:pPr algn="ctr"/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9086" y="692696"/>
            <a:ext cx="8255716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</a:t>
            </a:r>
            <a:r>
              <a:rPr lang="ru-RU" b="1" dirty="0" smtClean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культуры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 ЗОЖ у воспитанников и родителей в условиях сетевого взаимодействия ДОУ и ДЮСШ 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5786" y="1571612"/>
            <a:ext cx="8101417" cy="39283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Выявили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эффективного развития физической культуры и формирования основ ЗОЖ: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 развития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мотивации к занятиям физкультурой у детей, родителей, педагогов и физических качеств с целью укрепления здоровья 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создания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материально-технических условий реализации инновационной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взаимодействия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педагогов, детей и родителей в инновационной деятельности по созданию интегративного развивающего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пространства;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интерактивных форм развития воспитанников и родителей;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создания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деятельности клуба «Здоровая семья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психолого-педагогического сопровождения участников инновационного проекта по развитию физических способностей детей и взрослых, формированию осознанного ценностного отношения 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ЗОЖ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0698" y="5589240"/>
            <a:ext cx="8071782" cy="8640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Разработана система взаимодействия субъектов  по развитию физической культуры и формированию основ ЗОЖ у детей и родителей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63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784976" cy="1138138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сетевого взаимодействия субъектов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развитию физической культуры и формированию основ ЗОЖ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детей и родителей</a:t>
            </a:r>
          </a:p>
        </p:txBody>
      </p:sp>
      <p:pic>
        <p:nvPicPr>
          <p:cNvPr id="5" name="Рисунок 4" descr="C:\Users\Katya\Desktop\Схема [Восстановлен]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3560"/>
            <a:ext cx="914400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9" name="AutoShape 15"/>
          <p:cNvSpPr>
            <a:spLocks noChangeArrowheads="1"/>
          </p:cNvSpPr>
          <p:nvPr/>
        </p:nvSpPr>
        <p:spPr bwMode="auto">
          <a:xfrm>
            <a:off x="3275856" y="1988840"/>
            <a:ext cx="2241550" cy="9366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Управление образования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Приморско-Ахтарский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р-н.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 контроль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 руководство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0" name="AutoShape 16"/>
          <p:cNvSpPr>
            <a:spLocks noChangeArrowheads="1"/>
          </p:cNvSpPr>
          <p:nvPr/>
        </p:nvSpPr>
        <p:spPr bwMode="auto">
          <a:xfrm>
            <a:off x="827584" y="3284984"/>
            <a:ext cx="2376264" cy="10801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НУ ДО «Детский казачий центр»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 открытие туристического клуба «Туристы – искатели приключений»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 туристско-краеведческое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направление деятельности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1" name="AutoShape 17"/>
          <p:cNvSpPr>
            <a:spLocks noChangeArrowheads="1"/>
          </p:cNvSpPr>
          <p:nvPr/>
        </p:nvSpPr>
        <p:spPr bwMode="auto">
          <a:xfrm>
            <a:off x="1619672" y="4581128"/>
            <a:ext cx="2435225" cy="9683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МБДОУ№25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 проведение совместных спортивно-массовых мероприятий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-организация проектной деятельности экологической направленности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2" name="AutoShape 18"/>
          <p:cNvSpPr>
            <a:spLocks noChangeArrowheads="1"/>
          </p:cNvSpPr>
          <p:nvPr/>
        </p:nvSpPr>
        <p:spPr bwMode="auto">
          <a:xfrm>
            <a:off x="4499992" y="4581128"/>
            <a:ext cx="3024336" cy="93610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МБОУ СОШ№17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 организация спортивно-массовых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мероприятий;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 оказание помощи в постановке, разучивании и участие в показательных номерах, в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флэшмобе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,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черлидинге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3" name="AutoShape 19"/>
          <p:cNvSpPr>
            <a:spLocks noChangeArrowheads="1"/>
          </p:cNvSpPr>
          <p:nvPr/>
        </p:nvSpPr>
        <p:spPr bwMode="auto">
          <a:xfrm>
            <a:off x="5652120" y="3284984"/>
            <a:ext cx="2448272" cy="115212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МБОУ ЦПО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        </a:t>
            </a: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Приморско-Ахтарского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района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 оказание методической помощи в диссеминации проекта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 публикации методического материала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0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7488832" cy="64916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инновационной деятельности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этапа 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24744"/>
            <a:ext cx="553832" cy="511256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</a:p>
          <a:p>
            <a:pPr algn="ctr"/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4978" y="2672916"/>
            <a:ext cx="7920880" cy="13681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Подобраны и разработаны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критерии, показатели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инструментарий (методики) по изучению физического развития детей,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навыков ЗОЖ у детей и родителей,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ценностного отношения 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здоровью,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устойчивой мотивации 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здоровосбережению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28662" y="642918"/>
            <a:ext cx="8001056" cy="8640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Сформирована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нормативно-правовая база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регламентирующая, совместную деятельность учреждений, подобрана научно-методическая литература по теме проекта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71600" y="4167082"/>
            <a:ext cx="7920880" cy="972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Смоделирована развивающая предметно-пространственная среда: подготовлены помещения для занятий, оборудование и атрибуты, для детей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94217" y="5301208"/>
            <a:ext cx="7920879" cy="1440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 и функционирует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клуб «Здоровая семья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базе которого проводятся: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физической культурой (для взрослых и детей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 с элементами художественной гимнастики для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занятия в кружке «Туристы – искатели приключений» для мальчиков 5-7 лет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94217" y="1571612"/>
            <a:ext cx="7963379" cy="10001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itchFamily="18" charset="0"/>
              </a:rPr>
              <a:t>Проведена </a:t>
            </a:r>
            <a:r>
              <a:rPr lang="ru-RU" b="1" dirty="0" smtClean="0">
                <a:latin typeface="Times New Roman" panose="02020603050405020304" pitchFamily="18" charset="0"/>
                <a:cs typeface="Times New Roman" pitchFamily="18" charset="0"/>
              </a:rPr>
              <a:t>первичная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диагностика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подготовленности,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познавательных интересов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ЗОЖ,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мотивации на достижение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результатов, представлений о жизненных ценностях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01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74171" y="116632"/>
            <a:ext cx="7488832" cy="57606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инновационной деятельности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этапа 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908720"/>
            <a:ext cx="576064" cy="396044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</a:p>
          <a:p>
            <a:pPr algn="ctr"/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908720"/>
            <a:ext cx="7992888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девочек 5-7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 проводятся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художественной гимнастикой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базе ДОУ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1700808"/>
            <a:ext cx="7992888" cy="12961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Консультативная деятельность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теме проекта и вопросам повышения уровня педагогической компетенции родителей в вопросах оздоровления и физического развития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очной и заочной форме,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страницы)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9592" y="3140968"/>
            <a:ext cx="7880393" cy="17281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детей и родителей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показательных выступлениях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муниципального уровня: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«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Bebu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cup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по художественной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гимнастике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форум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«Создай себя сам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«Радуга талантов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концерт «День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первоклассника»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0192" y="4491111"/>
            <a:ext cx="2699792" cy="2338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IMG_846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131840" y="4875083"/>
            <a:ext cx="2988956" cy="2009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3" t="15744" r="17960"/>
          <a:stretch/>
        </p:blipFill>
        <p:spPr>
          <a:xfrm>
            <a:off x="315290" y="4989141"/>
            <a:ext cx="2331862" cy="186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79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2008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Инновационный продукт   -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6705" y="959060"/>
            <a:ext cx="8683729" cy="115212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развития физической культуры и формирования основ ЗОЖ у воспитанников и родителей в условиях сетевого взаимодействия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ДОУ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ДЮСШ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28695" y="2325946"/>
            <a:ext cx="4515452" cy="189514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Программа занятий по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культуре для родителей (фитнес, занятия на тренажерах, разучивание музыкально-ритмических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композиции)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7587" y="2214554"/>
            <a:ext cx="3946535" cy="2786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совместной досуговой деятельности,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основанная на интерактивных формах и направленная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ценностного пространства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здоровьесбережения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семьи и учреждений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469451" y="4673572"/>
            <a:ext cx="4474696" cy="19442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Проектно-исследовательская деятельность взрослых и детей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«Здоровая еда»,  «Наш активный семейный отдых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7544" y="5229200"/>
            <a:ext cx="3573566" cy="9361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Клуб  «Здоровая семья»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348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0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Инновационный продукт   -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27984" y="5157192"/>
            <a:ext cx="4392488" cy="155679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Созданы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№18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ДЮСШ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Консультативный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пункт</a:t>
            </a:r>
            <a:endParaRPr lang="ru-RU" sz="20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764704"/>
            <a:ext cx="3528392" cy="224491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разработки спортивных праздников, мероприятий, Положения к соревнованиям: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Азовочка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«Эстафета памяти»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«Выше, быстрее, дальше»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«Наши мамы, лучше всех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5111806"/>
            <a:ext cx="3960440" cy="16295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Спортивно-оздоровительные кружки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художественная гимнастика;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спортивный туризм «Туристы– искатели приключений»</a:t>
            </a:r>
            <a:endParaRPr lang="ru-RU" sz="20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3135703"/>
            <a:ext cx="8784976" cy="187220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 пособия: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«Оздоровительная гимнастика в образовательных учреждениях» для педагогов ДЮСШ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дополнительного образования «Комплексы упражнений для развития основных физических качеств воспитанников на начальном этапе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Комплексы игровых упражнений для занятий фитнесом мамы с ребенком» (для детей 6-8 лет)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95936" y="752039"/>
            <a:ext cx="4968552" cy="19865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Буклеты для педагогов и родителей: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«Как вместе с ребенком выбрать вид спорта»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«Закаливание детей дошкольного возраста в повседневной жизни»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 газеты «Здоровей-ка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5756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6" grpId="0" animBg="1"/>
      <p:bldP spid="3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4805" y="188640"/>
            <a:ext cx="8964488" cy="1296144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критерии и показатели физической подготовленности и </a:t>
            </a:r>
            <a:r>
              <a:rPr lang="ru-RU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мотивации и  навыков ЗОЖ у </a:t>
            </a:r>
            <a:r>
              <a:rPr lang="ru-RU" sz="3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 </a:t>
            </a:r>
            <a:endParaRPr lang="ru-RU" sz="3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5556" y="1830693"/>
            <a:ext cx="80648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44465"/>
              </p:ext>
            </p:extLst>
          </p:nvPr>
        </p:nvGraphicFramePr>
        <p:xfrm>
          <a:off x="251520" y="1772816"/>
          <a:ext cx="8640960" cy="48231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01645"/>
                <a:gridCol w="5239315"/>
              </a:tblGrid>
              <a:tr h="39990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962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Физическая подготовленность воспитанников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Основные физические показатели: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гибкость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скоростные качества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координационные способности (ловкость)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 выносливость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скоростно-силовые качества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981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Сформированность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познавательных интересов ЗОЖ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Направленность личности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981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Сформированность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мотивации на достижение результатов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Отношение к ЗОЖ, к занятию  спортом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502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Представление о жизненных ценностях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Представление о жизненных ценностях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51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Состояние здоровья, пропуски по болезни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Индекс здоровья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97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375756" y="332656"/>
            <a:ext cx="4104456" cy="53675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Разработчики проекта</a:t>
            </a:r>
            <a:endParaRPr lang="ru-RU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251520" y="3861048"/>
            <a:ext cx="3754534" cy="22322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детский сад №18 «Солнышко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эмблема_МБДОУ№1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55576" y="1026464"/>
            <a:ext cx="2232248" cy="2508372"/>
          </a:xfrm>
          <a:prstGeom prst="round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427984" y="3789040"/>
            <a:ext cx="41764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образовательное учреждение дополнительного образования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детско-юношеская спортивная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</a:t>
            </a:r>
            <a:endParaRPr lang="ru-RU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logoti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30010" y="1140604"/>
            <a:ext cx="2572412" cy="228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91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731" y="188640"/>
            <a:ext cx="8229600" cy="94096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критерии и показатели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подготовленности и мотивации у </a:t>
            </a:r>
            <a:r>
              <a:rPr lang="ru-RU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взрослых  </a:t>
            </a:r>
            <a:endParaRPr lang="ru-RU" sz="2800" u="sng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564133"/>
              </p:ext>
            </p:extLst>
          </p:nvPr>
        </p:nvGraphicFramePr>
        <p:xfrm>
          <a:off x="179512" y="1196752"/>
          <a:ext cx="8640960" cy="35402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01645"/>
                <a:gridCol w="5239315"/>
              </a:tblGrid>
              <a:tr h="60121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150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Физическая подготовленность </a:t>
                      </a:r>
                      <a:endParaRPr lang="ru-RU" sz="2000" b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гибкость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скоростные качества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координационные способности (ловкость)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 выносливость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скоростно-силовые качества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981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Сформированность</a:t>
                      </a: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мотивации на достижение результатов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Отношение к ЗОЖ, к занятию  спортом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502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Представление о жизненных ценностях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Представление о жизненных ценностях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" t="3772"/>
          <a:stretch/>
        </p:blipFill>
        <p:spPr bwMode="auto">
          <a:xfrm>
            <a:off x="107504" y="4845272"/>
            <a:ext cx="3059832" cy="1902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IMG_1959.JPG"/>
          <p:cNvPicPr>
            <a:picLocks noChangeAspect="1"/>
          </p:cNvPicPr>
          <p:nvPr/>
        </p:nvPicPr>
        <p:blipFill rotWithShape="1">
          <a:blip r:embed="rId3" cstate="screen"/>
          <a:srcRect t="11162" r="8549" b="7027"/>
          <a:stretch/>
        </p:blipFill>
        <p:spPr bwMode="auto">
          <a:xfrm>
            <a:off x="6000062" y="4778395"/>
            <a:ext cx="2964426" cy="1988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P1170800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275856" y="4817676"/>
            <a:ext cx="2558213" cy="1930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257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64807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Измерения и оценка качества инновации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243" y="787329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Сравнительная оценка результатов физической подготовленности (двигательных навыков и умений)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5-7 лет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ДОУ и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8-9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обучающихся в ДЮСШ (контрольной и экспериментальной групп) представлены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диаграмме №1и диаграмме №2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256782762"/>
              </p:ext>
            </p:extLst>
          </p:nvPr>
        </p:nvGraphicFramePr>
        <p:xfrm>
          <a:off x="395535" y="2397104"/>
          <a:ext cx="4176195" cy="3840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397081174"/>
              </p:ext>
            </p:extLst>
          </p:nvPr>
        </p:nvGraphicFramePr>
        <p:xfrm>
          <a:off x="4544560" y="2492896"/>
          <a:ext cx="432048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160597" y="2027772"/>
            <a:ext cx="18506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 №1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52120" y="1984133"/>
            <a:ext cx="18506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 №2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405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576064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Измерения и оценка качества инновации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918828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мотивации самостоятельных занятий детей 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физической культурой  и их отношения к ЗОЖ                                                                                   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012056"/>
              </p:ext>
            </p:extLst>
          </p:nvPr>
        </p:nvGraphicFramePr>
        <p:xfrm>
          <a:off x="323528" y="3470267"/>
          <a:ext cx="7848871" cy="33493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9744"/>
                <a:gridCol w="5361344"/>
                <a:gridCol w="1140351"/>
                <a:gridCol w="917432"/>
              </a:tblGrid>
              <a:tr h="4634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Мотивы самостоятельных занятий физическими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упражнениями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17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Отдохнуть, развлечься, быть в компании  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17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Улучшить внешние данные 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17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Улучшить физическое состояние, укрепить здоровье 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34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Самосовершенствоваться  (обрести  новые  физические  качества, стремиться получить результаты в спорте)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34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Обрести уверенность  в  себе,  психологический  комфорт   в общении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34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Считают недостаточными занятия в дошкольном учреждении или в школе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503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Никаких особых целей не преследую, просто нравиться заниматься физическими упражнениями (художественной гимнастикой)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435817" y="3068960"/>
            <a:ext cx="14170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Таблица№2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32239" y="1389807"/>
            <a:ext cx="14170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636988"/>
              </p:ext>
            </p:extLst>
          </p:nvPr>
        </p:nvGraphicFramePr>
        <p:xfrm>
          <a:off x="455990" y="1759139"/>
          <a:ext cx="7693304" cy="13191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7858"/>
                <a:gridCol w="2548277"/>
                <a:gridCol w="2397169"/>
              </a:tblGrid>
              <a:tr h="26058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Уровни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сформированности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мотивации ЗОЖ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8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60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60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60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185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52928" cy="108012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Трансляция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инновационного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опыта   краевой уровень: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92024063"/>
              </p:ext>
            </p:extLst>
          </p:nvPr>
        </p:nvGraphicFramePr>
        <p:xfrm>
          <a:off x="179512" y="1268760"/>
          <a:ext cx="896448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5536" y="1588148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Семинар-практикум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8293" y="3028310"/>
            <a:ext cx="160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 стол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3095" y="419973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Конференция</a:t>
            </a:r>
            <a:r>
              <a:rPr lang="ru-RU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9532" y="5672323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318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Трансляция инновационного опыта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уровень:</a:t>
            </a:r>
            <a:endParaRPr lang="ru-RU" sz="2800" dirty="0">
              <a:solidFill>
                <a:srgbClr val="FF000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33021895"/>
              </p:ext>
            </p:extLst>
          </p:nvPr>
        </p:nvGraphicFramePr>
        <p:xfrm>
          <a:off x="179512" y="1124744"/>
          <a:ext cx="878497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56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2405"/>
            <a:ext cx="8424936" cy="792088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Тиражирование и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диссеминация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инновационной деятельности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2420888"/>
            <a:ext cx="8622958" cy="19442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Краевой уровень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курсы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квалификации для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УДОД по теме: «Профессиональные компетенции педагогических работников учреждений дополнительного образования детей». Мастер-класс «Технология разработки и анализа мастер-класса» - тренер-преподаватель ДЮСШ М.Н.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Калиниченко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908720"/>
            <a:ext cx="8568952" cy="12961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уровень: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опыта работы ДОУ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инновационной деятельности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электронном журнале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Дошкольник.РФ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(автор заведующий МБДОУ №18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И.А.Маранина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1510" y="4653136"/>
            <a:ext cx="8712968" cy="18722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уровень: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брошюра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«Здоровый образ жизни – залог здоровья»  (автор старший воспитатель МБДОУ №18 Н.Н. Падалка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газета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 «Здоровей-ка!» (ежемесячно,  автор  воспитатель  МБДОУ №18 Н.Ю.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Дурсенева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45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Тиражирование и диссеминация результатов инновационной деятельности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1991" y="5373217"/>
            <a:ext cx="8525409" cy="10801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Буклеты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педагогов и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вместе с ребенком выбрать вид спорта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«Закаливание детей дошкольного возраста в повседневной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жизни»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908720"/>
            <a:ext cx="8481866" cy="23762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 пособия: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«Оздоровительная гимнастика в образовательных учреждениях» для педагогов ДЮСШ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дополнительного образования «Комплексы упражнений для развития основных физических качеств воспитанников на начальном этапе подготовки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Комплексы игровых упражнений для занятий фитнесом мамы с ребенком» (для детей 6-8 лет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6054" y="3511047"/>
            <a:ext cx="8568952" cy="15121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разработки: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Азовочка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«Эстафета памяти»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«Выше, быстрее, дальше»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«Наши мамы, лучше всех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848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сетевого взаимодействия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44" y="928670"/>
            <a:ext cx="3929090" cy="242889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№25 «Теремок»      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Бородинская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организация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проведение совместных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спортивных                  и массовых мероприятий,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инновационного проекта, введение экологического направления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29256" y="928670"/>
            <a:ext cx="3537067" cy="2357454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№17 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совместная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по организации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спортивно-массовых мероприятий, распространение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инновационного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7524" y="4005064"/>
            <a:ext cx="3784410" cy="22814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 ДО «Детский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казачий центр»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х.Новопокровский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занятия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кружке спортивного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туризма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походов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экспедиций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14942" y="3789040"/>
            <a:ext cx="3578877" cy="244827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Районный отдел Физической Культуры и Спорта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организация и проведение соревнований, судейство,           сдача норм ГТО 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428992" y="2643182"/>
            <a:ext cx="2654606" cy="179393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МБДОУ№18</a:t>
            </a:r>
          </a:p>
          <a:p>
            <a:pPr algn="ctr"/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ДЮСШ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05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 развития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48680"/>
            <a:ext cx="2952328" cy="30243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Будет реализовано психолого-педагогического сопровождение участников инновационного проекта по развитию физических способностей детей и взрослых, формированию осознанного ценностного отношения к ЗОЖ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22346" y="3740283"/>
            <a:ext cx="3237024" cy="226048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Будет наблюдаться положительная динамика высокого  уровня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физической подготовленности,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мотивации, ценностного отношения к ЗОЖ у детей 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91672" y="548680"/>
            <a:ext cx="2952328" cy="3024336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Будет полностью апробирована модель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физической культуры и формирования основ ЗОЖ у воспитанников и родителей в условиях сетевого взаимодействия ДОУ и ДЮСШ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31840" y="548680"/>
            <a:ext cx="2952328" cy="302433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Будет расширение сетевого взаимодействие и использованы разнообразные виды, формы совместной деятельности по развитию физической культуры и формированию основ  ЗОЖ среди воспитанников и их родителей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86116" y="3786190"/>
            <a:ext cx="2880890" cy="194421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сформирован банк информационно-методических материалов, эффективных форм и технологий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15194" y="3786190"/>
            <a:ext cx="2828806" cy="1944216"/>
          </a:xfrm>
          <a:prstGeom prst="rect">
            <a:avLst/>
          </a:prstGeom>
          <a:solidFill>
            <a:srgbClr val="8CAEE4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Будет увеличен охват детей посещающих спортивные секции</a:t>
            </a:r>
            <a:endPara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00000"/>
              </a:lnSpc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87028" y="5929329"/>
            <a:ext cx="5184576" cy="90257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Будет активное участие родителей в  образовательной деятельности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11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68498" y="2708920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Спасибо за внимание!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77072"/>
            <a:ext cx="3917387" cy="260506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3" t="14178" r="14935" b="8269"/>
          <a:stretch/>
        </p:blipFill>
        <p:spPr>
          <a:xfrm>
            <a:off x="5652120" y="367118"/>
            <a:ext cx="3240360" cy="2163318"/>
          </a:xfrm>
          <a:prstGeom prst="rect">
            <a:avLst/>
          </a:prstGeom>
        </p:spPr>
      </p:pic>
      <p:pic>
        <p:nvPicPr>
          <p:cNvPr id="15" name="Рисунок 14" descr="698287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367118"/>
            <a:ext cx="1961680" cy="1830900"/>
          </a:xfrm>
          <a:prstGeom prst="rect">
            <a:avLst/>
          </a:prstGeom>
        </p:spPr>
      </p:pic>
      <p:pic>
        <p:nvPicPr>
          <p:cNvPr id="7" name="Picture 17" descr="исправ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5796136" y="4077072"/>
            <a:ext cx="3096344" cy="2496002"/>
          </a:xfrm>
        </p:spPr>
      </p:pic>
    </p:spTree>
    <p:extLst>
      <p:ext uri="{BB962C8B-B14F-4D97-AF65-F5344CB8AC3E}">
        <p14:creationId xmlns:p14="http://schemas.microsoft.com/office/powerpoint/2010/main" val="313221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631" y="30065"/>
            <a:ext cx="7818737" cy="80370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государственной политики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714356"/>
            <a:ext cx="8976831" cy="32861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«Должны создаваться условия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формирования достойной жизненной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перспективы для каждого ребенка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его образования, воспитания и социализации, максимально возможной самореализации в социально позитивных видах деятельности. Должны приниматься меры, направленные на формирование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семьи и детей потребности в здоровом образе жизни» </a:t>
            </a: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Российской Федерации от 01.06.2012 № 761 «О национальной стратегии действий в интересах детей на 2012 – 2017 годы» </a:t>
            </a:r>
            <a:endParaRPr lang="ru-RU" sz="24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0992" y="4191007"/>
            <a:ext cx="9023884" cy="26642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«Необходимо, чтобы массовый спорт развивался, стал ещё более доступным для людей разного возраста и разного состояния здоровья. Нам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нужна сеть некоммерческих физкультурно-спортивных клубов по местам жительства, учебы, работы или службы, то есть в шаговой доступности» </a:t>
            </a: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президента РФ В.В. Путина Заседание Совета по развитию физической культуры и спорта от 24.03.2014г.</a:t>
            </a:r>
            <a:endParaRPr 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7809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государственной политики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0992" y="780100"/>
            <a:ext cx="9023884" cy="32249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«...подготовка предложений по определению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приоритетных направлений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государственной политики в области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физической культуры и спорта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включая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пропаганду здорового образа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жизни, и мер по их реализации. Рассмотрение и поддержка общественно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значимых проектов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области физической культуры и спорта» 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Положение «О Совете при Президенте Российской Федерации по развитию физической культуры и спорта» Указ Президента РФ от 28 июля 2012 г.     № 1058</a:t>
            </a:r>
            <a:endParaRPr lang="ru-RU" sz="24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8" descr="http://mobr.omskportal.ru/ru/RegionalPublicAuthorities/executivelist/MOBR/strategiya-2012-2017/PageContent/0/body_files/file0/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128" cy="556947"/>
          </a:xfrm>
          <a:prstGeom prst="roundRect">
            <a:avLst>
              <a:gd name="adj" fmla="val 1383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42844" y="4286256"/>
            <a:ext cx="8786875" cy="221457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«Создать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условия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формирования  основ здорового образа жизни, приобщение  детей и родителей к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регулярным занятиям физической культурой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«Об образовании в Российской Федерации» от 29.12.2012 № 273-ФЗ (редакция от 23.07.2013)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1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41642" y="1052736"/>
            <a:ext cx="8722846" cy="273630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-20668" y="72752"/>
            <a:ext cx="9144000" cy="6096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ель проекта: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6601" y="1297503"/>
            <a:ext cx="83529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оптимальных путей эффективного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физической культуры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формирования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ЗОЖ у детей и родителей в условиях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сетевого взаимодействия ДОУ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ДЮСШ и других сетевых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партнёров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144462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 descr="Березы.jpg"/>
          <p:cNvPicPr>
            <a:picLocks noChangeAspect="1"/>
          </p:cNvPicPr>
          <p:nvPr/>
        </p:nvPicPr>
        <p:blipFill>
          <a:blip r:embed="rId3" cstate="print"/>
          <a:srcRect l="14563" t="25850" r="22438" b="15351"/>
          <a:stretch>
            <a:fillRect/>
          </a:stretch>
        </p:blipFill>
        <p:spPr>
          <a:xfrm>
            <a:off x="4680798" y="4043353"/>
            <a:ext cx="3882503" cy="2717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IMG_8953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241642" y="4043352"/>
            <a:ext cx="3643338" cy="2694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587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51115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проекта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282" y="857232"/>
            <a:ext cx="4214810" cy="235745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психолого-педагогические условия создания интегрированного развивающего пространства ДОУ и ДЮСШ, позволяющего эффективно развивать физические качества детей и взрослых, формировать осознанное ценностное отношения к ЗОЖ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72000" y="857232"/>
            <a:ext cx="4357718" cy="235745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и апробировать модель   развития физической культуры и формирования основ ЗОЖ  у воспитанников и родителей в условиях сетевого взаимодействия ДОУ и ДЮСШ и других сетевых партнёров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3429000"/>
            <a:ext cx="4071966" cy="300039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критериальный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аппарат исследования развития физических качеств и формирования основ ЗОЖ у детей и их родителей, подобрать диагностический инструментарий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00562" y="3500438"/>
            <a:ext cx="4429156" cy="292895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диагностические исследования развития физических качеств, формирования основ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ЗОЖ у детей и  родителей, доказывающие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опровергающие эффективность  разработанной модели </a:t>
            </a:r>
            <a:endParaRPr lang="ru-RU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5724128" y="4347490"/>
            <a:ext cx="3657600" cy="65836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Предмет проекта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5102225" y="5085184"/>
            <a:ext cx="4041775" cy="3845720"/>
          </a:xfrm>
        </p:spPr>
        <p:txBody>
          <a:bodyPr>
            <a:normAutofit/>
          </a:bodyPr>
          <a:lstStyle/>
          <a:p>
            <a:pPr lvl="0"/>
            <a:endParaRPr lang="ru-RU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buNone/>
            </a:pP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27785" y="508861"/>
            <a:ext cx="6264696" cy="172819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Развитие 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и формирование основ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ЗОЖ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868" y="188640"/>
            <a:ext cx="2808312" cy="2368634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Объект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97417" y="2557274"/>
            <a:ext cx="6408712" cy="1800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развития физической культуры, формирования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 ЗОЖ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воспитанников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на основе модели сетевого взаимодействия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-14290" y="2590322"/>
            <a:ext cx="2736304" cy="2224618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</a:t>
            </a:r>
            <a:endParaRPr lang="ru-RU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093581"/>
            <a:ext cx="1448095" cy="491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Содержимое 10" descr="IMG_032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63369" y="4479212"/>
            <a:ext cx="3638404" cy="2352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546a5f1e87cb860078357aba7f1f001d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909848" y="4509120"/>
            <a:ext cx="3059041" cy="2294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386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8491" y="116632"/>
            <a:ext cx="7890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Инновационность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50462" y="680544"/>
            <a:ext cx="8542017" cy="10922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такой развивающей среды, где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здоровьесбережение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становится значимой ценностью, объединяющей вокруг себя все субъекты, включённые в партнёрские отношения </a:t>
            </a:r>
          </a:p>
        </p:txBody>
      </p:sp>
      <p:cxnSp>
        <p:nvCxnSpPr>
          <p:cNvPr id="6" name="Прямая со стрелкой 5"/>
          <p:cNvCxnSpPr>
            <a:endCxn id="25" idx="0"/>
          </p:cNvCxnSpPr>
          <p:nvPr/>
        </p:nvCxnSpPr>
        <p:spPr>
          <a:xfrm flipH="1">
            <a:off x="1468233" y="1772816"/>
            <a:ext cx="551780" cy="76830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3" idx="2"/>
            <a:endCxn id="24" idx="0"/>
          </p:cNvCxnSpPr>
          <p:nvPr/>
        </p:nvCxnSpPr>
        <p:spPr>
          <a:xfrm rot="5400000">
            <a:off x="4197272" y="2147545"/>
            <a:ext cx="798928" cy="4947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7452320" y="1772816"/>
            <a:ext cx="504056" cy="75816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3000364" y="2571744"/>
            <a:ext cx="3143272" cy="345638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Позволит эффективно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интерес 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занятиям физической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культуры, устойчивую мотивацию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укреплению и сохранению здоровья, формированию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ЗОЖ 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0" y="2541119"/>
            <a:ext cx="2936465" cy="31201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разработана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внедрена   модель    которая  позволит развивать физическую культуру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основы  ЗОЖ    у воспитанников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264186" y="2530980"/>
            <a:ext cx="2736303" cy="37499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 позволит ДОУ и ДЮСШ стать своеобразным ресурсным центром города, организующим сетевое взаимодействие различных субъектов в направлении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формированию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 ЗОЖ у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родителей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510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496944" cy="86409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Этапы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601087529"/>
              </p:ext>
            </p:extLst>
          </p:nvPr>
        </p:nvGraphicFramePr>
        <p:xfrm>
          <a:off x="467544" y="1268760"/>
          <a:ext cx="842493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11560" y="202949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592" y="345518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5031996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ru-RU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69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4969</TotalTime>
  <Words>2768</Words>
  <Application>Microsoft Office PowerPoint</Application>
  <PresentationFormat>Экран (4:3)</PresentationFormat>
  <Paragraphs>369</Paragraphs>
  <Slides>29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Задачи государственной политики</vt:lpstr>
      <vt:lpstr>Задачи государственной политики</vt:lpstr>
      <vt:lpstr>Цель проекта:</vt:lpstr>
      <vt:lpstr>Основные задачи реализации проекта</vt:lpstr>
      <vt:lpstr>Презентация PowerPoint</vt:lpstr>
      <vt:lpstr>Презентация PowerPoint</vt:lpstr>
      <vt:lpstr>Этапы реализации проекта</vt:lpstr>
      <vt:lpstr>Задачи отчетного периода (I этап) </vt:lpstr>
      <vt:lpstr>  Модель развития физической культуры и формирования основ ЗОЖ у воспитанников и родителей в условиях сетевого взаимодействия ДОУ и ДЮСШ </vt:lpstr>
      <vt:lpstr>II часть  Модель развития физической культуры и формирования основ ЗОЖ у воспитанников и родителей в условиях сетевого взаимодействия ДОУ и ДЮСШ </vt:lpstr>
      <vt:lpstr>Содержание инновационной деятельности - I этап </vt:lpstr>
      <vt:lpstr> Система сетевого взаимодействия субъектов  по развитию физической культуры и формированию основ ЗОЖ  у детей и родителей</vt:lpstr>
      <vt:lpstr>Содержание инновационной деятельности I этапа </vt:lpstr>
      <vt:lpstr>Содержание инновационной деятельности I этапа </vt:lpstr>
      <vt:lpstr>Инновационный продукт   - I этап</vt:lpstr>
      <vt:lpstr>Инновационный продукт   - I этап</vt:lpstr>
      <vt:lpstr>Целевые критерии и показатели физической подготовленности и сформированности мотивации и  навыков ЗОЖ у воспитанников </vt:lpstr>
      <vt:lpstr>Целевые критерии и показатели физической подготовленности и мотивации у взрослых  </vt:lpstr>
      <vt:lpstr>Измерения и оценка качества инновации</vt:lpstr>
      <vt:lpstr>Измерения и оценка качества инновации</vt:lpstr>
      <vt:lpstr> Трансляция инновационного опыта   краевой уровень:</vt:lpstr>
      <vt:lpstr>Трансляция инновационного опыта  муниципальный уровень:</vt:lpstr>
      <vt:lpstr>Тиражирование и диссеминация результатов инновационной деятельности</vt:lpstr>
      <vt:lpstr>Тиражирование и диссеминация результатов инновационной деятельности</vt:lpstr>
      <vt:lpstr>Организация сетевого взаимодействия</vt:lpstr>
      <vt:lpstr>Перспективы развития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"Равные возможности образования"</dc:title>
  <dc:creator>ПМПК</dc:creator>
  <cp:lastModifiedBy>Win7</cp:lastModifiedBy>
  <cp:revision>449</cp:revision>
  <cp:lastPrinted>2014-12-08T11:49:37Z</cp:lastPrinted>
  <dcterms:created xsi:type="dcterms:W3CDTF">2014-11-13T11:50:42Z</dcterms:created>
  <dcterms:modified xsi:type="dcterms:W3CDTF">2017-01-24T08:44:27Z</dcterms:modified>
</cp:coreProperties>
</file>